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430" r:id="rId3"/>
    <p:sldId id="319" r:id="rId4"/>
    <p:sldId id="257" r:id="rId5"/>
    <p:sldId id="440" r:id="rId6"/>
    <p:sldId id="392" r:id="rId7"/>
    <p:sldId id="441" r:id="rId8"/>
    <p:sldId id="442" r:id="rId9"/>
    <p:sldId id="443" r:id="rId10"/>
    <p:sldId id="452" r:id="rId11"/>
    <p:sldId id="453" r:id="rId12"/>
    <p:sldId id="454" r:id="rId13"/>
    <p:sldId id="434" r:id="rId14"/>
    <p:sldId id="462" r:id="rId15"/>
    <p:sldId id="455" r:id="rId16"/>
    <p:sldId id="456" r:id="rId17"/>
    <p:sldId id="457" r:id="rId18"/>
    <p:sldId id="458" r:id="rId19"/>
    <p:sldId id="459" r:id="rId20"/>
    <p:sldId id="398" r:id="rId21"/>
    <p:sldId id="399" r:id="rId22"/>
    <p:sldId id="406" r:id="rId23"/>
    <p:sldId id="407" r:id="rId24"/>
    <p:sldId id="408" r:id="rId25"/>
    <p:sldId id="409" r:id="rId26"/>
    <p:sldId id="410" r:id="rId27"/>
    <p:sldId id="411" r:id="rId28"/>
    <p:sldId id="412" r:id="rId29"/>
    <p:sldId id="413" r:id="rId30"/>
    <p:sldId id="414" r:id="rId31"/>
    <p:sldId id="400" r:id="rId32"/>
    <p:sldId id="401" r:id="rId33"/>
    <p:sldId id="439" r:id="rId34"/>
    <p:sldId id="460" r:id="rId35"/>
    <p:sldId id="402" r:id="rId36"/>
    <p:sldId id="403" r:id="rId37"/>
    <p:sldId id="461" r:id="rId38"/>
    <p:sldId id="416" r:id="rId39"/>
    <p:sldId id="447" r:id="rId40"/>
    <p:sldId id="417" r:id="rId41"/>
    <p:sldId id="418" r:id="rId42"/>
    <p:sldId id="419" r:id="rId43"/>
    <p:sldId id="420" r:id="rId44"/>
    <p:sldId id="421" r:id="rId45"/>
    <p:sldId id="422" r:id="rId46"/>
    <p:sldId id="429" r:id="rId47"/>
    <p:sldId id="438" r:id="rId48"/>
    <p:sldId id="427" r:id="rId49"/>
    <p:sldId id="424" r:id="rId50"/>
    <p:sldId id="437" r:id="rId51"/>
    <p:sldId id="423" r:id="rId52"/>
    <p:sldId id="425" r:id="rId53"/>
    <p:sldId id="405" r:id="rId54"/>
    <p:sldId id="444" r:id="rId55"/>
    <p:sldId id="431" r:id="rId56"/>
    <p:sldId id="432" r:id="rId57"/>
    <p:sldId id="448" r:id="rId58"/>
    <p:sldId id="449" r:id="rId59"/>
    <p:sldId id="450" r:id="rId60"/>
    <p:sldId id="451" r:id="rId6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nplt" initials="SC" lastIdx="1" clrIdx="0">
    <p:extLst>
      <p:ext uri="{19B8F6BF-5375-455C-9EA6-DF929625EA0E}">
        <p15:presenceInfo xmlns:p15="http://schemas.microsoft.com/office/powerpoint/2012/main" userId="Cnp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60" autoAdjust="0"/>
    <p:restoredTop sz="94631"/>
  </p:normalViewPr>
  <p:slideViewPr>
    <p:cSldViewPr>
      <p:cViewPr varScale="1">
        <p:scale>
          <a:sx n="82" d="100"/>
          <a:sy n="82" d="100"/>
        </p:scale>
        <p:origin x="96" y="144"/>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18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FDDE2-FF4C-472D-92E4-3E0132E985BF}" type="datetimeFigureOut">
              <a:rPr lang="tr-TR" smtClean="0"/>
              <a:pPr/>
              <a:t>23.11.2022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6A7E0-292B-42CD-A5DB-89B525E54356}" type="slidenum">
              <a:rPr lang="tr-TR" smtClean="0"/>
              <a:pPr/>
              <a:t>‹#›</a:t>
            </a:fld>
            <a:endParaRPr lang="tr-TR"/>
          </a:p>
        </p:txBody>
      </p:sp>
    </p:spTree>
    <p:extLst>
      <p:ext uri="{BB962C8B-B14F-4D97-AF65-F5344CB8AC3E}">
        <p14:creationId xmlns:p14="http://schemas.microsoft.com/office/powerpoint/2010/main" val="222618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53</a:t>
            </a:fld>
            <a:endParaRPr lang="tr-TR"/>
          </a:p>
        </p:txBody>
      </p:sp>
    </p:spTree>
    <p:extLst>
      <p:ext uri="{BB962C8B-B14F-4D97-AF65-F5344CB8AC3E}">
        <p14:creationId xmlns:p14="http://schemas.microsoft.com/office/powerpoint/2010/main" val="92268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54</a:t>
            </a:fld>
            <a:endParaRPr lang="tr-TR"/>
          </a:p>
        </p:txBody>
      </p:sp>
    </p:spTree>
    <p:extLst>
      <p:ext uri="{BB962C8B-B14F-4D97-AF65-F5344CB8AC3E}">
        <p14:creationId xmlns:p14="http://schemas.microsoft.com/office/powerpoint/2010/main" val="138197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7F6A7E0-292B-42CD-A5DB-89B525E54356}" type="slidenum">
              <a:rPr lang="tr-TR" smtClean="0"/>
              <a:pPr/>
              <a:t>58</a:t>
            </a:fld>
            <a:endParaRPr lang="tr-TR"/>
          </a:p>
        </p:txBody>
      </p:sp>
    </p:spTree>
    <p:extLst>
      <p:ext uri="{BB962C8B-B14F-4D97-AF65-F5344CB8AC3E}">
        <p14:creationId xmlns:p14="http://schemas.microsoft.com/office/powerpoint/2010/main" val="146786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E78275-4F3C-473C-9E02-67666144A69A}" type="datetimeFigureOut">
              <a:rPr lang="tr-TR" smtClean="0"/>
              <a:pPr/>
              <a:t>23.11.2022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E78275-4F3C-473C-9E02-67666144A69A}" type="datetimeFigureOut">
              <a:rPr lang="tr-TR" smtClean="0"/>
              <a:pPr/>
              <a:t>23.11.2022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E78275-4F3C-473C-9E02-67666144A69A}" type="datetimeFigureOut">
              <a:rPr lang="tr-TR" smtClean="0"/>
              <a:pPr/>
              <a:t>23.11.2022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78275-4F3C-473C-9E02-67666144A69A}" type="datetimeFigureOut">
              <a:rPr lang="tr-TR" smtClean="0"/>
              <a:pPr/>
              <a:t>23.11.2022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23.11.2022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23.11.2022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8275-4F3C-473C-9E02-67666144A69A}" type="datetimeFigureOut">
              <a:rPr lang="tr-TR" smtClean="0"/>
              <a:pPr/>
              <a:t>23.11.2022</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BF85-6EDA-4624-93A1-342ECA7E26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11">
            <a:extLst>
              <a:ext uri="{FF2B5EF4-FFF2-40B4-BE49-F238E27FC236}">
                <a16:creationId xmlns:a16="http://schemas.microsoft.com/office/drawing/2014/main" xmlns="" id="{6EAB0BE9-273A-7844-959F-5406C66C74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6" y="4763"/>
            <a:ext cx="12195176"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 Başlık">
            <a:extLst>
              <a:ext uri="{FF2B5EF4-FFF2-40B4-BE49-F238E27FC236}">
                <a16:creationId xmlns:a16="http://schemas.microsoft.com/office/drawing/2014/main" xmlns="" id="{011A9D09-1EB3-A649-8550-F47784726EE7}"/>
              </a:ext>
            </a:extLst>
          </p:cNvPr>
          <p:cNvSpPr>
            <a:spLocks noGrp="1"/>
          </p:cNvSpPr>
          <p:nvPr>
            <p:ph type="ctrTitle"/>
          </p:nvPr>
        </p:nvSpPr>
        <p:spPr>
          <a:xfrm>
            <a:off x="-312712" y="695077"/>
            <a:ext cx="9000154" cy="2736304"/>
          </a:xfrm>
        </p:spPr>
        <p:txBody>
          <a:bodyPr>
            <a:normAutofit fontScale="90000"/>
          </a:bodyPr>
          <a:lstStyle/>
          <a:p>
            <a:r>
              <a:rPr lang="tr-TR" sz="6600" dirty="0" smtClean="0">
                <a:solidFill>
                  <a:schemeClr val="tx2"/>
                </a:solidFill>
                <a:latin typeface="Caveat Brush" pitchFamily="2" charset="0"/>
                <a:cs typeface="Times New Roman" panose="02020603050405020304" pitchFamily="18" charset="0"/>
              </a:rPr>
              <a:t>PSİKOSOSYAL</a:t>
            </a:r>
            <a:br>
              <a:rPr lang="tr-TR" sz="6600" dirty="0" smtClean="0">
                <a:solidFill>
                  <a:schemeClr val="tx2"/>
                </a:solidFill>
                <a:latin typeface="Caveat Brush" pitchFamily="2" charset="0"/>
                <a:cs typeface="Times New Roman" panose="02020603050405020304" pitchFamily="18" charset="0"/>
              </a:rPr>
            </a:br>
            <a:r>
              <a:rPr lang="tr-TR" sz="6600" dirty="0" smtClean="0">
                <a:solidFill>
                  <a:schemeClr val="tx2"/>
                </a:solidFill>
                <a:latin typeface="Caveat Brush" pitchFamily="2" charset="0"/>
                <a:cs typeface="Times New Roman" panose="02020603050405020304" pitchFamily="18" charset="0"/>
              </a:rPr>
              <a:t>DESTEK</a:t>
            </a:r>
            <a:r>
              <a:rPr lang="tr-TR" sz="6000" dirty="0">
                <a:solidFill>
                  <a:schemeClr val="tx2"/>
                </a:solidFill>
                <a:latin typeface="Caveat Brush" pitchFamily="2" charset="0"/>
                <a:cs typeface="Times New Roman" panose="02020603050405020304" pitchFamily="18" charset="0"/>
              </a:rPr>
              <a:t/>
            </a:r>
            <a:br>
              <a:rPr lang="tr-TR" sz="6000" dirty="0">
                <a:solidFill>
                  <a:schemeClr val="tx2"/>
                </a:solidFill>
                <a:latin typeface="Caveat Brush" pitchFamily="2" charset="0"/>
                <a:cs typeface="Times New Roman" panose="02020603050405020304" pitchFamily="18" charset="0"/>
              </a:rPr>
            </a:br>
            <a:r>
              <a:rPr lang="tr-TR" sz="4800" dirty="0" smtClean="0">
                <a:solidFill>
                  <a:schemeClr val="tx2"/>
                </a:solidFill>
                <a:latin typeface="Caveat Brush" pitchFamily="2" charset="0"/>
                <a:cs typeface="Times New Roman" panose="02020603050405020304" pitchFamily="18" charset="0"/>
              </a:rPr>
              <a:t>DEPREM</a:t>
            </a:r>
            <a:endParaRPr lang="tr-TR" sz="4800" dirty="0">
              <a:solidFill>
                <a:schemeClr val="tx2"/>
              </a:solidFill>
              <a:latin typeface="Caveat Brush" pitchFamily="2" charset="0"/>
              <a:cs typeface="Times New Roman" panose="02020603050405020304" pitchFamily="18" charset="0"/>
            </a:endParaRPr>
          </a:p>
        </p:txBody>
      </p:sp>
      <p:sp>
        <p:nvSpPr>
          <p:cNvPr id="14" name="2 Alt Başlık">
            <a:extLst>
              <a:ext uri="{FF2B5EF4-FFF2-40B4-BE49-F238E27FC236}">
                <a16:creationId xmlns:a16="http://schemas.microsoft.com/office/drawing/2014/main" xmlns="" id="{F790BB18-F97B-2C49-B945-BB225AB94409}"/>
              </a:ext>
            </a:extLst>
          </p:cNvPr>
          <p:cNvSpPr>
            <a:spLocks noGrp="1"/>
          </p:cNvSpPr>
          <p:nvPr>
            <p:ph type="subTitle" idx="1"/>
          </p:nvPr>
        </p:nvSpPr>
        <p:spPr>
          <a:xfrm>
            <a:off x="7823599" y="3038028"/>
            <a:ext cx="3384376" cy="2773810"/>
          </a:xfrm>
        </p:spPr>
        <p:txBody>
          <a:bodyPr>
            <a:noAutofit/>
          </a:bodyPr>
          <a:lstStyle/>
          <a:p>
            <a:r>
              <a:rPr lang="tr-TR" sz="2800" b="1" dirty="0">
                <a:solidFill>
                  <a:srgbClr val="00B0F0"/>
                </a:solidFill>
                <a:latin typeface="Raleway" panose="020B0503030101060003" pitchFamily="34" charset="0"/>
                <a:cs typeface="Times New Roman" panose="02020603050405020304" pitchFamily="18" charset="0"/>
              </a:rPr>
              <a:t>PSİKOEĞİTİM ÇALIŞMASI</a:t>
            </a:r>
          </a:p>
          <a:p>
            <a:r>
              <a:rPr lang="tr-TR" sz="2800" b="1" dirty="0">
                <a:solidFill>
                  <a:srgbClr val="00B0F0"/>
                </a:solidFill>
                <a:latin typeface="Raleway" panose="020B0503030101060003" pitchFamily="34" charset="0"/>
                <a:cs typeface="Times New Roman" panose="02020603050405020304" pitchFamily="18" charset="0"/>
              </a:rPr>
              <a:t>ÖĞRETMEN BİLGİLENDİRME OTURUMU</a:t>
            </a:r>
          </a:p>
          <a:p>
            <a:endParaRPr lang="tr-TR" b="1" dirty="0">
              <a:solidFill>
                <a:srgbClr val="00B0F0"/>
              </a:solidFill>
              <a:latin typeface="Raleway" panose="020B0503030101060003" pitchFamily="34" charset="0"/>
              <a:cs typeface="Times New Roman" panose="02020603050405020304" pitchFamily="18" charset="0"/>
            </a:endParaRPr>
          </a:p>
        </p:txBody>
      </p:sp>
      <p:pic>
        <p:nvPicPr>
          <p:cNvPr id="8" name="Resim 7">
            <a:extLst>
              <a:ext uri="{FF2B5EF4-FFF2-40B4-BE49-F238E27FC236}">
                <a16:creationId xmlns:a16="http://schemas.microsoft.com/office/drawing/2014/main" xmlns="" id="{B7725952-D66D-494C-A605-B5C1092862DE}"/>
              </a:ext>
            </a:extLst>
          </p:cNvPr>
          <p:cNvPicPr>
            <a:picLocks noChangeAspect="1"/>
          </p:cNvPicPr>
          <p:nvPr/>
        </p:nvPicPr>
        <p:blipFill>
          <a:blip r:embed="rId3"/>
          <a:stretch>
            <a:fillRect/>
          </a:stretch>
        </p:blipFill>
        <p:spPr>
          <a:xfrm>
            <a:off x="345303" y="5660852"/>
            <a:ext cx="1726385" cy="853037"/>
          </a:xfrm>
          <a:prstGeom prst="rect">
            <a:avLst/>
          </a:prstGeom>
        </p:spPr>
      </p:pic>
      <p:pic>
        <p:nvPicPr>
          <p:cNvPr id="15" name="Resim 14">
            <a:extLst>
              <a:ext uri="{FF2B5EF4-FFF2-40B4-BE49-F238E27FC236}">
                <a16:creationId xmlns:a16="http://schemas.microsoft.com/office/drawing/2014/main" xmlns="" id="{B9B4F508-D5B6-8247-8026-2CC9D3860475}"/>
              </a:ext>
            </a:extLst>
          </p:cNvPr>
          <p:cNvPicPr>
            <a:picLocks noChangeAspect="1"/>
          </p:cNvPicPr>
          <p:nvPr/>
        </p:nvPicPr>
        <p:blipFill>
          <a:blip r:embed="rId4"/>
          <a:stretch>
            <a:fillRect/>
          </a:stretch>
        </p:blipFill>
        <p:spPr>
          <a:xfrm>
            <a:off x="2028208" y="5707788"/>
            <a:ext cx="1696562" cy="838301"/>
          </a:xfrm>
          <a:prstGeom prst="rect">
            <a:avLst/>
          </a:prstGeom>
        </p:spPr>
      </p:pic>
      <p:pic>
        <p:nvPicPr>
          <p:cNvPr id="16" name="Resim 15">
            <a:extLst>
              <a:ext uri="{FF2B5EF4-FFF2-40B4-BE49-F238E27FC236}">
                <a16:creationId xmlns:a16="http://schemas.microsoft.com/office/drawing/2014/main" xmlns="" id="{CDBF4BD8-83BD-8B4F-8D23-F9AF57A851C1}"/>
              </a:ext>
            </a:extLst>
          </p:cNvPr>
          <p:cNvPicPr>
            <a:picLocks noChangeAspect="1"/>
          </p:cNvPicPr>
          <p:nvPr/>
        </p:nvPicPr>
        <p:blipFill>
          <a:blip r:embed="rId5"/>
          <a:stretch>
            <a:fillRect/>
          </a:stretch>
        </p:blipFill>
        <p:spPr>
          <a:xfrm>
            <a:off x="4029263" y="5661248"/>
            <a:ext cx="1736325" cy="857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84200" y="1751069"/>
            <a:ext cx="11040533" cy="3766163"/>
          </a:xfrm>
        </p:spPr>
        <p:style>
          <a:lnRef idx="2">
            <a:schemeClr val="accent1"/>
          </a:lnRef>
          <a:fillRef idx="1">
            <a:schemeClr val="lt1"/>
          </a:fillRef>
          <a:effectRef idx="0">
            <a:schemeClr val="accent1"/>
          </a:effectRef>
          <a:fontRef idx="minor">
            <a:schemeClr val="dk1"/>
          </a:fontRef>
        </p:style>
        <p:txBody>
          <a:bodyPr rtlCol="0">
            <a:noAutofit/>
          </a:bodyPr>
          <a:lstStyle/>
          <a:p>
            <a:pPr marL="274320" indent="-274320" algn="just" eaLnBrk="1" fontAlgn="auto" hangingPunct="1">
              <a:spcAft>
                <a:spcPts val="0"/>
              </a:spcAft>
              <a:defRPr/>
            </a:pPr>
            <a:r>
              <a:rPr lang="tr-TR" sz="2400" b="1" dirty="0">
                <a:latin typeface="Raleway" panose="020B0503030101060003" pitchFamily="34" charset="0"/>
              </a:rPr>
              <a:t>İstenmeden Akla Gelen Düşünce </a:t>
            </a:r>
            <a:r>
              <a:rPr lang="tr-TR" sz="2400" b="1" dirty="0" smtClean="0">
                <a:latin typeface="Raleway" panose="020B0503030101060003" pitchFamily="34" charset="0"/>
              </a:rPr>
              <a:t>ve Görüntüler: </a:t>
            </a:r>
            <a:r>
              <a:rPr lang="tr-TR" sz="2400" dirty="0" smtClean="0">
                <a:latin typeface="Raleway" panose="020B0503030101060003" pitchFamily="34" charset="0"/>
              </a:rPr>
              <a:t>Travmaya </a:t>
            </a:r>
            <a:r>
              <a:rPr lang="tr-TR" sz="2400" dirty="0">
                <a:latin typeface="Raleway" panose="020B0503030101060003" pitchFamily="34" charset="0"/>
              </a:rPr>
              <a:t>ait anılar canlanır, olayı yeniden yaşıyor ve görüyormuş gibi </a:t>
            </a:r>
            <a:r>
              <a:rPr lang="tr-TR" sz="2400" dirty="0" smtClean="0">
                <a:latin typeface="Raleway" panose="020B0503030101060003" pitchFamily="34" charset="0"/>
              </a:rPr>
              <a:t>hissetme mevcuttur.</a:t>
            </a:r>
            <a:endParaRPr lang="tr-TR" sz="2400" dirty="0">
              <a:latin typeface="Raleway" panose="020B0503030101060003" pitchFamily="34" charset="0"/>
            </a:endParaRPr>
          </a:p>
          <a:p>
            <a:pPr marL="274320" indent="-274320" algn="just" eaLnBrk="1" fontAlgn="auto" hangingPunct="1">
              <a:spcAft>
                <a:spcPts val="0"/>
              </a:spcAft>
              <a:defRPr/>
            </a:pPr>
            <a:r>
              <a:rPr lang="tr-TR" sz="2400" dirty="0">
                <a:latin typeface="Raleway" panose="020B0503030101060003" pitchFamily="34" charset="0"/>
              </a:rPr>
              <a:t> </a:t>
            </a:r>
            <a:r>
              <a:rPr lang="tr-TR" sz="2400" b="1" dirty="0">
                <a:latin typeface="Raleway" panose="020B0503030101060003" pitchFamily="34" charset="0"/>
              </a:rPr>
              <a:t>Kaçınma </a:t>
            </a:r>
            <a:r>
              <a:rPr lang="tr-TR" sz="2400" b="1" dirty="0" smtClean="0">
                <a:latin typeface="Raleway" panose="020B0503030101060003" pitchFamily="34" charset="0"/>
              </a:rPr>
              <a:t>Tepkileri: </a:t>
            </a:r>
            <a:r>
              <a:rPr lang="tr-TR" sz="2400" dirty="0" err="1" smtClean="0">
                <a:latin typeface="Raleway" panose="020B0503030101060003" pitchFamily="34" charset="0"/>
              </a:rPr>
              <a:t>Travmatik</a:t>
            </a:r>
            <a:r>
              <a:rPr lang="tr-TR" sz="2400" dirty="0" smtClean="0">
                <a:latin typeface="Raleway" panose="020B0503030101060003" pitchFamily="34" charset="0"/>
              </a:rPr>
              <a:t> </a:t>
            </a:r>
            <a:r>
              <a:rPr lang="tr-TR" sz="2400" dirty="0">
                <a:latin typeface="Raleway" panose="020B0503030101060003" pitchFamily="34" charset="0"/>
              </a:rPr>
              <a:t>olayla ilgili olan düşünce, duygu, etkinlik ve </a:t>
            </a:r>
            <a:r>
              <a:rPr lang="tr-TR" sz="2400" dirty="0" smtClean="0">
                <a:latin typeface="Raleway" panose="020B0503030101060003" pitchFamily="34" charset="0"/>
              </a:rPr>
              <a:t>mekânlardan kaçınması</a:t>
            </a:r>
            <a:r>
              <a:rPr lang="tr-TR" sz="2400" dirty="0">
                <a:latin typeface="Raleway" panose="020B0503030101060003" pitchFamily="34" charset="0"/>
              </a:rPr>
              <a:t>.</a:t>
            </a:r>
          </a:p>
          <a:p>
            <a:pPr marL="274320" indent="-274320" algn="just" eaLnBrk="1" fontAlgn="auto" hangingPunct="1">
              <a:spcAft>
                <a:spcPts val="0"/>
              </a:spcAft>
              <a:defRPr/>
            </a:pPr>
            <a:r>
              <a:rPr lang="tr-TR" sz="2400" b="1" dirty="0">
                <a:latin typeface="Raleway" panose="020B0503030101060003" pitchFamily="34" charset="0"/>
              </a:rPr>
              <a:t>Aşırı Uyarılma </a:t>
            </a:r>
            <a:r>
              <a:rPr lang="tr-TR" sz="2400" b="1" dirty="0" smtClean="0">
                <a:latin typeface="Raleway" panose="020B0503030101060003" pitchFamily="34" charset="0"/>
              </a:rPr>
              <a:t>Tepkileri: </a:t>
            </a:r>
            <a:r>
              <a:rPr lang="tr-TR" sz="2400" dirty="0" smtClean="0">
                <a:latin typeface="Raleway" panose="020B0503030101060003" pitchFamily="34" charset="0"/>
              </a:rPr>
              <a:t>Aşırı </a:t>
            </a:r>
            <a:r>
              <a:rPr lang="tr-TR" sz="2400" dirty="0">
                <a:latin typeface="Raleway" panose="020B0503030101060003" pitchFamily="34" charset="0"/>
              </a:rPr>
              <a:t>fizyolojik bir </a:t>
            </a:r>
            <a:r>
              <a:rPr lang="tr-TR" sz="2400" dirty="0" smtClean="0">
                <a:latin typeface="Raleway" panose="020B0503030101060003" pitchFamily="34" charset="0"/>
              </a:rPr>
              <a:t>uyarılma, </a:t>
            </a:r>
            <a:r>
              <a:rPr lang="tr-TR" sz="2400" dirty="0">
                <a:latin typeface="Raleway" panose="020B0503030101060003" pitchFamily="34" charset="0"/>
              </a:rPr>
              <a:t>hızlı kalp atışı, avuç içlerinin terlemesi, konsantrasyon </a:t>
            </a:r>
            <a:r>
              <a:rPr lang="tr-TR" sz="2400" dirty="0" smtClean="0">
                <a:latin typeface="Raleway" panose="020B0503030101060003" pitchFamily="34" charset="0"/>
              </a:rPr>
              <a:t>sorunları, kas </a:t>
            </a:r>
            <a:r>
              <a:rPr lang="tr-TR" sz="2400" dirty="0">
                <a:latin typeface="Raleway" panose="020B0503030101060003" pitchFamily="34" charset="0"/>
              </a:rPr>
              <a:t>ağrısı, sırt ağrısı, karın ağrısı vb. </a:t>
            </a:r>
            <a:r>
              <a:rPr lang="tr-TR" sz="2400" dirty="0" smtClean="0">
                <a:latin typeface="Raleway" panose="020B0503030101060003" pitchFamily="34" charset="0"/>
              </a:rPr>
              <a:t>belirtiler.</a:t>
            </a:r>
            <a:endParaRPr lang="tr-TR" sz="2400" dirty="0">
              <a:latin typeface="Raleway" panose="020B0503030101060003" pitchFamily="34" charset="0"/>
            </a:endParaRPr>
          </a:p>
        </p:txBody>
      </p:sp>
      <p:sp>
        <p:nvSpPr>
          <p:cNvPr id="4" name="Unvan 3"/>
          <p:cNvSpPr>
            <a:spLocks noGrp="1"/>
          </p:cNvSpPr>
          <p:nvPr>
            <p:ph type="title"/>
          </p:nvPr>
        </p:nvSpPr>
        <p:spPr>
          <a:xfrm>
            <a:off x="651933" y="332656"/>
            <a:ext cx="10972800" cy="783771"/>
          </a:xfrm>
        </p:spPr>
        <p:txBody>
          <a:bodyPr anchor="ctr">
            <a:noAutofit/>
          </a:bodyPr>
          <a:lstStyle/>
          <a:p>
            <a:r>
              <a:rPr lang="tr-TR" sz="3200" dirty="0">
                <a:solidFill>
                  <a:schemeClr val="tx1"/>
                </a:solidFill>
                <a:latin typeface="Caveat Brush" pitchFamily="2" charset="0"/>
              </a:rPr>
              <a:t>TRAVMA SONRASI STRES TEPKİLERİ</a:t>
            </a:r>
          </a:p>
        </p:txBody>
      </p:sp>
    </p:spTree>
    <p:extLst>
      <p:ext uri="{BB962C8B-B14F-4D97-AF65-F5344CB8AC3E}">
        <p14:creationId xmlns:p14="http://schemas.microsoft.com/office/powerpoint/2010/main" val="105554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09600" y="260648"/>
            <a:ext cx="10972800" cy="1019628"/>
          </a:xfrm>
        </p:spPr>
        <p:txBody>
          <a:bodyPr rtlCol="0">
            <a:noAutofit/>
          </a:bodyPr>
          <a:lstStyle/>
          <a:p>
            <a:pPr eaLnBrk="1" fontAlgn="auto" hangingPunct="1">
              <a:spcAft>
                <a:spcPts val="0"/>
              </a:spcAft>
              <a:defRPr/>
            </a:pPr>
            <a:r>
              <a:rPr lang="tr-TR" sz="3200" dirty="0">
                <a:solidFill>
                  <a:schemeClr val="tx1"/>
                </a:solidFill>
                <a:latin typeface="Caveat Brush" pitchFamily="2" charset="0"/>
              </a:rPr>
              <a:t>TRAVMATİK OLAYDAN ETKİNLENME</a:t>
            </a:r>
            <a:br>
              <a:rPr lang="tr-TR" sz="3200" dirty="0">
                <a:solidFill>
                  <a:schemeClr val="tx1"/>
                </a:solidFill>
                <a:latin typeface="Caveat Brush" pitchFamily="2" charset="0"/>
              </a:rPr>
            </a:br>
            <a:r>
              <a:rPr lang="tr-TR" sz="3200" dirty="0">
                <a:solidFill>
                  <a:schemeClr val="tx1"/>
                </a:solidFill>
                <a:latin typeface="Caveat Brush" pitchFamily="2" charset="0"/>
              </a:rPr>
              <a:t>DÜZEYİNİ  BELİRLEYEN FAKTÖRLER</a:t>
            </a:r>
          </a:p>
        </p:txBody>
      </p:sp>
      <p:sp>
        <p:nvSpPr>
          <p:cNvPr id="2" name="İçerik Yer Tutucusu 1"/>
          <p:cNvSpPr>
            <a:spLocks noGrp="1"/>
          </p:cNvSpPr>
          <p:nvPr>
            <p:ph idx="1"/>
          </p:nvPr>
        </p:nvSpPr>
        <p:spPr>
          <a:xfrm>
            <a:off x="609600" y="1628800"/>
            <a:ext cx="10972800" cy="4289580"/>
          </a:xfrm>
        </p:spPr>
        <p:style>
          <a:lnRef idx="2">
            <a:schemeClr val="accent1"/>
          </a:lnRef>
          <a:fillRef idx="1">
            <a:schemeClr val="lt1"/>
          </a:fillRef>
          <a:effectRef idx="0">
            <a:schemeClr val="accent1"/>
          </a:effectRef>
          <a:fontRef idx="minor">
            <a:schemeClr val="dk1"/>
          </a:fontRef>
        </p:style>
        <p:txBody>
          <a:bodyPr rtlCol="0">
            <a:normAutofit/>
          </a:bodyPr>
          <a:lstStyle/>
          <a:p>
            <a:pPr marL="274320" indent="-274320" algn="just" eaLnBrk="1" fontAlgn="auto" hangingPunct="1">
              <a:lnSpc>
                <a:spcPct val="150000"/>
              </a:lnSpc>
              <a:spcAft>
                <a:spcPts val="0"/>
              </a:spcAft>
              <a:buFontTx/>
              <a:buNone/>
              <a:defRPr/>
            </a:pPr>
            <a:r>
              <a:rPr lang="tr-TR" sz="2400" b="1" dirty="0">
                <a:latin typeface="Raleway" panose="020B0503030101060003" pitchFamily="34" charset="0"/>
              </a:rPr>
              <a:t>Ortama İlişkin Etmenler</a:t>
            </a:r>
            <a:endParaRPr lang="tr-TR" sz="2400" dirty="0">
              <a:latin typeface="Raleway" panose="020B0503030101060003" pitchFamily="34" charset="0"/>
            </a:endParaRPr>
          </a:p>
          <a:p>
            <a:pPr marL="274320" indent="-274320" algn="just" eaLnBrk="1" fontAlgn="auto" hangingPunct="1">
              <a:lnSpc>
                <a:spcPct val="150000"/>
              </a:lnSpc>
              <a:spcAft>
                <a:spcPts val="0"/>
              </a:spcAft>
              <a:buFontTx/>
              <a:buNone/>
              <a:defRPr/>
            </a:pPr>
            <a:r>
              <a:rPr lang="tr-TR" sz="2400" dirty="0">
                <a:latin typeface="Raleway" panose="020B0503030101060003" pitchFamily="34" charset="0"/>
              </a:rPr>
              <a:t>YAKINLIK:</a:t>
            </a:r>
          </a:p>
          <a:p>
            <a:pPr marL="708660" lvl="1" indent="-342900" algn="just">
              <a:lnSpc>
                <a:spcPct val="150000"/>
              </a:lnSpc>
              <a:buFont typeface="Arial" panose="020B0604020202020204" pitchFamily="34" charset="0"/>
              <a:buChar char="•"/>
              <a:defRPr/>
            </a:pPr>
            <a:r>
              <a:rPr lang="tr-TR" dirty="0">
                <a:latin typeface="Raleway" panose="020B0503030101060003" pitchFamily="34" charset="0"/>
              </a:rPr>
              <a:t>Kişinin olaya yakınlık derecesi (fiziksel yakınlık)</a:t>
            </a:r>
          </a:p>
          <a:p>
            <a:pPr marL="708660" lvl="1" indent="-342900" algn="just">
              <a:lnSpc>
                <a:spcPct val="150000"/>
              </a:lnSpc>
              <a:buFont typeface="Arial" panose="020B0604020202020204" pitchFamily="34" charset="0"/>
              <a:buChar char="•"/>
              <a:defRPr/>
            </a:pPr>
            <a:r>
              <a:rPr lang="tr-TR" dirty="0">
                <a:latin typeface="Raleway" panose="020B0503030101060003" pitchFamily="34" charset="0"/>
              </a:rPr>
              <a:t>Duygusal olarak yakınlık derecesi (psikolojik yakınlık)</a:t>
            </a:r>
          </a:p>
          <a:p>
            <a:pPr marL="274320" indent="-274320" algn="just" eaLnBrk="1" fontAlgn="auto" hangingPunct="1">
              <a:lnSpc>
                <a:spcPct val="150000"/>
              </a:lnSpc>
              <a:spcAft>
                <a:spcPts val="0"/>
              </a:spcAft>
              <a:buFontTx/>
              <a:buNone/>
              <a:defRPr/>
            </a:pPr>
            <a:r>
              <a:rPr lang="tr-TR" sz="2400" dirty="0">
                <a:latin typeface="Raleway" panose="020B0503030101060003" pitchFamily="34" charset="0"/>
              </a:rPr>
              <a:t>SÜRE:</a:t>
            </a:r>
          </a:p>
          <a:p>
            <a:pPr lvl="1" algn="just">
              <a:lnSpc>
                <a:spcPct val="150000"/>
              </a:lnSpc>
              <a:defRPr/>
            </a:pPr>
            <a:r>
              <a:rPr lang="tr-TR" dirty="0" smtClean="0">
                <a:latin typeface="Raleway" panose="020B0503030101060003" pitchFamily="34" charset="0"/>
              </a:rPr>
              <a:t>Travma/zorlayıcı </a:t>
            </a:r>
            <a:r>
              <a:rPr lang="tr-TR" dirty="0">
                <a:latin typeface="Raleway" panose="020B0503030101060003" pitchFamily="34" charset="0"/>
              </a:rPr>
              <a:t>yaşam olaylarına maruz kalma süresi</a:t>
            </a:r>
          </a:p>
          <a:p>
            <a:pPr marL="274320" indent="-274320" eaLnBrk="1" fontAlgn="auto" hangingPunct="1">
              <a:lnSpc>
                <a:spcPct val="150000"/>
              </a:lnSpc>
              <a:spcAft>
                <a:spcPts val="0"/>
              </a:spcAft>
              <a:defRPr/>
            </a:pPr>
            <a:endParaRPr lang="tr-TR" sz="2400" dirty="0">
              <a:latin typeface="Raleway" panose="020B0503030101060003" pitchFamily="34" charset="0"/>
            </a:endParaRPr>
          </a:p>
        </p:txBody>
      </p:sp>
    </p:spTree>
    <p:extLst>
      <p:ext uri="{BB962C8B-B14F-4D97-AF65-F5344CB8AC3E}">
        <p14:creationId xmlns:p14="http://schemas.microsoft.com/office/powerpoint/2010/main" val="391881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09600" y="344896"/>
            <a:ext cx="10972800" cy="1052735"/>
          </a:xfrm>
        </p:spPr>
        <p:txBody>
          <a:bodyPr rtlCol="0">
            <a:noAutofit/>
          </a:bodyPr>
          <a:lstStyle/>
          <a:p>
            <a:pPr>
              <a:defRPr/>
            </a:pPr>
            <a:r>
              <a:rPr lang="tr-TR" sz="3200" dirty="0">
                <a:solidFill>
                  <a:schemeClr val="tx1"/>
                </a:solidFill>
                <a:latin typeface="Caveat Brush" pitchFamily="2" charset="0"/>
              </a:rPr>
              <a:t>TRAVMATİK OLAYDAN ETKİNLENME</a:t>
            </a:r>
            <a:br>
              <a:rPr lang="tr-TR" sz="3200" dirty="0">
                <a:solidFill>
                  <a:schemeClr val="tx1"/>
                </a:solidFill>
                <a:latin typeface="Caveat Brush" pitchFamily="2" charset="0"/>
              </a:rPr>
            </a:br>
            <a:r>
              <a:rPr lang="tr-TR" sz="3200" dirty="0">
                <a:solidFill>
                  <a:schemeClr val="tx1"/>
                </a:solidFill>
                <a:latin typeface="Caveat Brush" pitchFamily="2" charset="0"/>
              </a:rPr>
              <a:t>DÜZEYİNİ  BELİRLEYEN FAKTÖRLER</a:t>
            </a:r>
          </a:p>
        </p:txBody>
      </p:sp>
      <p:sp>
        <p:nvSpPr>
          <p:cNvPr id="2" name="İçerik Yer Tutucusu 1"/>
          <p:cNvSpPr>
            <a:spLocks noGrp="1"/>
          </p:cNvSpPr>
          <p:nvPr>
            <p:ph idx="1"/>
          </p:nvPr>
        </p:nvSpPr>
        <p:spPr>
          <a:xfrm>
            <a:off x="609600" y="1844824"/>
            <a:ext cx="10972800" cy="3672408"/>
          </a:xfrm>
        </p:spPr>
        <p:style>
          <a:lnRef idx="2">
            <a:schemeClr val="accent1"/>
          </a:lnRef>
          <a:fillRef idx="1">
            <a:schemeClr val="lt1"/>
          </a:fillRef>
          <a:effectRef idx="0">
            <a:schemeClr val="accent1"/>
          </a:effectRef>
          <a:fontRef idx="minor">
            <a:schemeClr val="dk1"/>
          </a:fontRef>
        </p:style>
        <p:txBody>
          <a:bodyPr rtlCol="0">
            <a:noAutofit/>
          </a:bodyPr>
          <a:lstStyle/>
          <a:p>
            <a:pPr marL="274320" indent="-274320" eaLnBrk="1" fontAlgn="auto" hangingPunct="1">
              <a:lnSpc>
                <a:spcPct val="150000"/>
              </a:lnSpc>
              <a:spcAft>
                <a:spcPts val="0"/>
              </a:spcAft>
              <a:buFontTx/>
              <a:buNone/>
              <a:defRPr/>
            </a:pPr>
            <a:r>
              <a:rPr lang="tr-TR" sz="2400" b="1" dirty="0">
                <a:latin typeface="Raleway" panose="020B0503030101060003" pitchFamily="34" charset="0"/>
              </a:rPr>
              <a:t>Bireye İlişkin Etmenler</a:t>
            </a:r>
            <a:endParaRPr lang="en-AU" sz="2400" dirty="0">
              <a:latin typeface="Raleway" panose="020B0503030101060003" pitchFamily="34" charset="0"/>
            </a:endParaRPr>
          </a:p>
          <a:p>
            <a:pPr marL="274320" indent="-274320" eaLnBrk="1" fontAlgn="auto" hangingPunct="1">
              <a:lnSpc>
                <a:spcPct val="150000"/>
              </a:lnSpc>
              <a:spcAft>
                <a:spcPts val="0"/>
              </a:spcAft>
              <a:defRPr/>
            </a:pPr>
            <a:r>
              <a:rPr lang="tr-TR" sz="2400" dirty="0">
                <a:latin typeface="Raleway" panose="020B0503030101060003" pitchFamily="34" charset="0"/>
              </a:rPr>
              <a:t>Baş etme becerilerinin </a:t>
            </a:r>
            <a:r>
              <a:rPr lang="tr-TR" sz="2400" dirty="0" smtClean="0">
                <a:latin typeface="Raleway" panose="020B0503030101060003" pitchFamily="34" charset="0"/>
              </a:rPr>
              <a:t>zayıflığı</a:t>
            </a:r>
            <a:endParaRPr lang="tr-TR" sz="2400" dirty="0">
              <a:latin typeface="Raleway" panose="020B0503030101060003" pitchFamily="34" charset="0"/>
            </a:endParaRPr>
          </a:p>
          <a:p>
            <a:pPr marL="274320" indent="-274320" eaLnBrk="1" fontAlgn="auto" hangingPunct="1">
              <a:lnSpc>
                <a:spcPct val="150000"/>
              </a:lnSpc>
              <a:spcAft>
                <a:spcPts val="0"/>
              </a:spcAft>
              <a:defRPr/>
            </a:pPr>
            <a:r>
              <a:rPr lang="tr-TR" sz="2400" dirty="0">
                <a:latin typeface="Raleway" panose="020B0503030101060003" pitchFamily="34" charset="0"/>
              </a:rPr>
              <a:t>Destek kaynaklarının </a:t>
            </a:r>
            <a:r>
              <a:rPr lang="tr-TR" sz="2400" dirty="0" smtClean="0">
                <a:latin typeface="Raleway" panose="020B0503030101060003" pitchFamily="34" charset="0"/>
              </a:rPr>
              <a:t>niteliği</a:t>
            </a:r>
            <a:endParaRPr lang="tr-TR" sz="2400" dirty="0">
              <a:latin typeface="Raleway" panose="020B0503030101060003" pitchFamily="34" charset="0"/>
            </a:endParaRPr>
          </a:p>
          <a:p>
            <a:pPr marL="274320" indent="-274320" eaLnBrk="1" fontAlgn="auto" hangingPunct="1">
              <a:lnSpc>
                <a:spcPct val="150000"/>
              </a:lnSpc>
              <a:spcAft>
                <a:spcPts val="0"/>
              </a:spcAft>
              <a:defRPr/>
            </a:pPr>
            <a:r>
              <a:rPr lang="tr-TR" sz="2400" dirty="0">
                <a:latin typeface="Raleway" panose="020B0503030101060003" pitchFamily="34" charset="0"/>
              </a:rPr>
              <a:t>Önceki deneyimleri (daha önce de </a:t>
            </a:r>
            <a:r>
              <a:rPr lang="tr-TR" sz="2400" dirty="0" smtClean="0">
                <a:latin typeface="Raleway" panose="020B0503030101060003" pitchFamily="34" charset="0"/>
              </a:rPr>
              <a:t>travma/zorlayıcı </a:t>
            </a:r>
            <a:r>
              <a:rPr lang="tr-TR" sz="2400" dirty="0">
                <a:latin typeface="Raleway" panose="020B0503030101060003" pitchFamily="34" charset="0"/>
              </a:rPr>
              <a:t>yaşam olaylarına maruz kalmışsa</a:t>
            </a:r>
            <a:r>
              <a:rPr lang="en-AU" sz="2400" dirty="0" smtClean="0">
                <a:latin typeface="Raleway" panose="020B0503030101060003" pitchFamily="34" charset="0"/>
              </a:rPr>
              <a:t>)</a:t>
            </a:r>
            <a:endParaRPr lang="tr-TR" sz="2400" dirty="0">
              <a:latin typeface="Raleway" panose="020B0503030101060003" pitchFamily="34" charset="0"/>
            </a:endParaRPr>
          </a:p>
          <a:p>
            <a:pPr marL="274320" indent="-274320" eaLnBrk="1" fontAlgn="auto" hangingPunct="1">
              <a:lnSpc>
                <a:spcPct val="150000"/>
              </a:lnSpc>
              <a:spcAft>
                <a:spcPts val="0"/>
              </a:spcAft>
              <a:defRPr/>
            </a:pPr>
            <a:r>
              <a:rPr lang="tr-TR" sz="2400" dirty="0">
                <a:latin typeface="Raleway" panose="020B0503030101060003" pitchFamily="34" charset="0"/>
              </a:rPr>
              <a:t>Anne babanın travmadan etkilenme </a:t>
            </a:r>
            <a:r>
              <a:rPr lang="tr-TR" sz="2400" dirty="0" smtClean="0">
                <a:latin typeface="Raleway" panose="020B0503030101060003" pitchFamily="34" charset="0"/>
              </a:rPr>
              <a:t>düzeyleri</a:t>
            </a:r>
            <a:endParaRPr lang="en-AU" sz="2400" dirty="0">
              <a:latin typeface="Raleway" panose="020B0503030101060003" pitchFamily="34" charset="0"/>
            </a:endParaRPr>
          </a:p>
        </p:txBody>
      </p:sp>
    </p:spTree>
    <p:extLst>
      <p:ext uri="{BB962C8B-B14F-4D97-AF65-F5344CB8AC3E}">
        <p14:creationId xmlns:p14="http://schemas.microsoft.com/office/powerpoint/2010/main" val="30115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9456" y="1772817"/>
            <a:ext cx="9433048" cy="3096344"/>
          </a:xfrm>
        </p:spPr>
        <p:txBody>
          <a:bodyPr>
            <a:normAutofit/>
          </a:bodyPr>
          <a:lstStyle/>
          <a:p>
            <a:pPr marL="0" indent="0" algn="ctr">
              <a:buNone/>
            </a:pPr>
            <a:r>
              <a:rPr lang="tr-TR" altLang="tr-TR" sz="4000" b="1" dirty="0">
                <a:cs typeface="Times New Roman" panose="02020603050405020304" pitchFamily="18" charset="0"/>
              </a:rPr>
              <a:t>Unutmayın;</a:t>
            </a:r>
          </a:p>
          <a:p>
            <a:pPr marL="0" indent="0" algn="ctr">
              <a:buNone/>
            </a:pPr>
            <a:r>
              <a:rPr lang="tr-TR" altLang="tr-TR" sz="4000" b="1" dirty="0">
                <a:cs typeface="Times New Roman" panose="02020603050405020304" pitchFamily="18" charset="0"/>
              </a:rPr>
              <a:t>Öğrencilerinize yardımcı olmadan önce sizler de bu </a:t>
            </a:r>
            <a:r>
              <a:rPr lang="tr-TR" altLang="tr-TR" sz="4000" b="1" dirty="0" smtClean="0">
                <a:cs typeface="Times New Roman" panose="02020603050405020304" pitchFamily="18" charset="0"/>
              </a:rPr>
              <a:t>süreçten etkilendiniz </a:t>
            </a:r>
            <a:r>
              <a:rPr lang="tr-TR" altLang="tr-TR" sz="4000" b="1" dirty="0">
                <a:cs typeface="Times New Roman" panose="02020603050405020304" pitchFamily="18" charset="0"/>
              </a:rPr>
              <a:t>ve bu süreç sizin için </a:t>
            </a:r>
            <a:r>
              <a:rPr lang="tr-TR" altLang="tr-TR" sz="4000" b="1" dirty="0" smtClean="0">
                <a:cs typeface="Times New Roman" panose="02020603050405020304" pitchFamily="18" charset="0"/>
              </a:rPr>
              <a:t>de zorlayıcı </a:t>
            </a:r>
            <a:r>
              <a:rPr lang="tr-TR" altLang="tr-TR" sz="4000" b="1" dirty="0">
                <a:cs typeface="Times New Roman" panose="02020603050405020304" pitchFamily="18" charset="0"/>
              </a:rPr>
              <a:t>olmuş olabilir.</a:t>
            </a:r>
            <a:endParaRPr lang="tr-TR" sz="4000" b="1" dirty="0">
              <a:cs typeface="Times New Roman" panose="02020603050405020304" pitchFamily="18" charset="0"/>
            </a:endParaRPr>
          </a:p>
          <a:p>
            <a:pPr marL="0" indent="0" algn="ctr">
              <a:buNone/>
            </a:pPr>
            <a:endParaRPr lang="tr-TR" b="1" dirty="0">
              <a:latin typeface="Raleway SemiBold" panose="020B0503030101060003" pitchFamily="34" charset="0"/>
            </a:endParaRPr>
          </a:p>
        </p:txBody>
      </p:sp>
    </p:spTree>
    <p:extLst>
      <p:ext uri="{BB962C8B-B14F-4D97-AF65-F5344CB8AC3E}">
        <p14:creationId xmlns:p14="http://schemas.microsoft.com/office/powerpoint/2010/main" val="349214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851656"/>
            <a:ext cx="8229600" cy="1143000"/>
          </a:xfrm>
        </p:spPr>
        <p:txBody>
          <a:bodyPr>
            <a:normAutofit/>
          </a:bodyPr>
          <a:lstStyle/>
          <a:p>
            <a:r>
              <a:rPr lang="tr-TR" sz="4000" b="1" dirty="0">
                <a:solidFill>
                  <a:srgbClr val="FF0000"/>
                </a:solidFill>
                <a:latin typeface="Raleway" panose="020B0503030101060003" pitchFamily="34" charset="0"/>
                <a:cs typeface="Times New Roman" panose="02020603050405020304" pitchFamily="18" charset="0"/>
              </a:rPr>
              <a:t>TRAVMA SONRASI TEPKİLER</a:t>
            </a:r>
          </a:p>
        </p:txBody>
      </p:sp>
    </p:spTree>
    <p:extLst>
      <p:ext uri="{BB962C8B-B14F-4D97-AF65-F5344CB8AC3E}">
        <p14:creationId xmlns:p14="http://schemas.microsoft.com/office/powerpoint/2010/main" val="258097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7"/>
          <p:cNvSpPr txBox="1"/>
          <p:nvPr/>
        </p:nvSpPr>
        <p:spPr>
          <a:xfrm>
            <a:off x="431371" y="2060848"/>
            <a:ext cx="11329259" cy="3416320"/>
          </a:xfrm>
          <a:prstGeom prst="rect">
            <a:avLst/>
          </a:prstGeom>
          <a:noFill/>
        </p:spPr>
        <p:txBody>
          <a:bodyPr wrap="square" rtlCol="0">
            <a:spAutoFit/>
          </a:bodyPr>
          <a:lstStyle/>
          <a:p>
            <a:pPr marL="471170" indent="-471170">
              <a:lnSpc>
                <a:spcPct val="150000"/>
              </a:lnSpc>
              <a:buClr>
                <a:schemeClr val="tx2">
                  <a:lumMod val="60000"/>
                  <a:lumOff val="40000"/>
                </a:schemeClr>
              </a:buClr>
              <a:buFont typeface="Arial" pitchFamily="34" charset="0"/>
              <a:buChar char="•"/>
              <a:defRPr sz="3800"/>
            </a:pPr>
            <a:r>
              <a:rPr lang="tr-TR" sz="2400" dirty="0" smtClean="0">
                <a:latin typeface="Raleway" panose="020B0503030101060003" pitchFamily="34" charset="0"/>
                <a:cs typeface="Times New Roman" panose="02020603050405020304" pitchFamily="18" charset="0"/>
              </a:rPr>
              <a:t>Yorgunluk ve bitkinlik</a:t>
            </a:r>
            <a:endParaRPr lang="tr-TR" sz="2400" dirty="0">
              <a:latin typeface="Raleway" panose="020B0503030101060003" pitchFamily="34" charset="0"/>
              <a:cs typeface="Times New Roman" panose="02020603050405020304" pitchFamily="18" charset="0"/>
            </a:endParaRP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Uyku </a:t>
            </a:r>
            <a:r>
              <a:rPr lang="tr-TR" sz="2400" dirty="0" smtClean="0">
                <a:latin typeface="Raleway" panose="020B0503030101060003" pitchFamily="34" charset="0"/>
                <a:cs typeface="Times New Roman" panose="02020603050405020304" pitchFamily="18" charset="0"/>
              </a:rPr>
              <a:t>düzensizliği</a:t>
            </a:r>
            <a:endParaRPr lang="tr-TR" sz="2400" dirty="0">
              <a:latin typeface="Raleway" panose="020B0503030101060003" pitchFamily="34" charset="0"/>
              <a:cs typeface="Times New Roman" panose="02020603050405020304" pitchFamily="18" charset="0"/>
            </a:endParaRP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Tıbbi bir nedene dayanmayan bedensel </a:t>
            </a:r>
            <a:r>
              <a:rPr lang="tr-TR" sz="2400" dirty="0" smtClean="0">
                <a:latin typeface="Raleway" panose="020B0503030101060003" pitchFamily="34" charset="0"/>
                <a:cs typeface="Times New Roman" panose="02020603050405020304" pitchFamily="18" charset="0"/>
              </a:rPr>
              <a:t>yakınmalar</a:t>
            </a:r>
            <a:endParaRPr lang="tr-TR" sz="2400" dirty="0">
              <a:latin typeface="Raleway" panose="020B0503030101060003" pitchFamily="34" charset="0"/>
              <a:cs typeface="Times New Roman" panose="02020603050405020304" pitchFamily="18" charset="0"/>
            </a:endParaRP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Bağışıklık sisteminin </a:t>
            </a:r>
            <a:r>
              <a:rPr lang="tr-TR" sz="2400" dirty="0" smtClean="0">
                <a:latin typeface="Raleway" panose="020B0503030101060003" pitchFamily="34" charset="0"/>
                <a:cs typeface="Times New Roman" panose="02020603050405020304" pitchFamily="18" charset="0"/>
              </a:rPr>
              <a:t>bozulması</a:t>
            </a:r>
            <a:endParaRPr lang="tr-TR" sz="2400" dirty="0">
              <a:latin typeface="Raleway" panose="020B0503030101060003" pitchFamily="34" charset="0"/>
              <a:cs typeface="Times New Roman" panose="02020603050405020304" pitchFamily="18" charset="0"/>
            </a:endParaRP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İştahta artma veya </a:t>
            </a:r>
            <a:r>
              <a:rPr lang="tr-TR" sz="2400" dirty="0" smtClean="0">
                <a:latin typeface="Raleway" panose="020B0503030101060003" pitchFamily="34" charset="0"/>
                <a:cs typeface="Times New Roman" panose="02020603050405020304" pitchFamily="18" charset="0"/>
              </a:rPr>
              <a:t>azalma</a:t>
            </a:r>
            <a:endParaRPr lang="tr-TR" sz="2400" dirty="0">
              <a:latin typeface="Raleway" panose="020B0503030101060003" pitchFamily="34" charset="0"/>
              <a:cs typeface="Times New Roman" panose="02020603050405020304" pitchFamily="18" charset="0"/>
            </a:endParaRP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Aşırı uyarılmışlık (kalp atışında artış, nefes almada güçlük, terleme vb</a:t>
            </a:r>
            <a:r>
              <a:rPr lang="tr-TR" sz="2400" dirty="0" smtClean="0">
                <a:latin typeface="Raleway" panose="020B0503030101060003" pitchFamily="34" charset="0"/>
                <a:cs typeface="Times New Roman" panose="02020603050405020304" pitchFamily="18" charset="0"/>
              </a:rPr>
              <a:t>.)</a:t>
            </a:r>
            <a:endParaRPr lang="tr-TR" sz="2400" dirty="0">
              <a:latin typeface="Raleway" panose="020B0503030101060003" pitchFamily="34" charset="0"/>
              <a:cs typeface="Times New Roman" panose="02020603050405020304" pitchFamily="18" charset="0"/>
            </a:endParaRPr>
          </a:p>
        </p:txBody>
      </p:sp>
      <p:sp>
        <p:nvSpPr>
          <p:cNvPr id="17" name="Metin kutusu 17"/>
          <p:cNvSpPr txBox="1"/>
          <p:nvPr/>
        </p:nvSpPr>
        <p:spPr>
          <a:xfrm>
            <a:off x="839416" y="404664"/>
            <a:ext cx="9173028" cy="1200329"/>
          </a:xfrm>
          <a:prstGeom prst="rect">
            <a:avLst/>
          </a:prstGeom>
          <a:noFill/>
        </p:spPr>
        <p:txBody>
          <a:bodyPr wrap="square" rtlCol="0" anchor="ctr">
            <a:spAutoFit/>
          </a:bodyPr>
          <a:lstStyle/>
          <a:p>
            <a:pPr algn="ctr">
              <a:defRPr sz="3800"/>
            </a:pPr>
            <a:r>
              <a:rPr lang="tr-TR" sz="3600" dirty="0" smtClean="0">
                <a:latin typeface="Caveat Brush" pitchFamily="2" charset="0"/>
                <a:cs typeface="Times New Roman" panose="02020603050405020304" pitchFamily="18" charset="0"/>
              </a:rPr>
              <a:t>YETİŞKİNLERDE GÖRÜLEBİLECEK </a:t>
            </a:r>
          </a:p>
          <a:p>
            <a:pPr algn="ctr">
              <a:defRPr sz="3800"/>
            </a:pPr>
            <a:r>
              <a:rPr lang="tr-TR" sz="3600" dirty="0" smtClean="0">
                <a:latin typeface="Caveat Brush" pitchFamily="2" charset="0"/>
                <a:cs typeface="Times New Roman" panose="02020603050405020304" pitchFamily="18" charset="0"/>
              </a:rPr>
              <a:t>FİZYOLOJİK TEPKİLER  </a:t>
            </a:r>
            <a:endParaRPr lang="tr-TR" sz="3600" dirty="0">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2224800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1371" y="188640"/>
            <a:ext cx="10283371" cy="947057"/>
          </a:xfrm>
        </p:spPr>
        <p:txBody>
          <a:bodyPr anchor="ctr">
            <a:normAutofit fontScale="90000"/>
          </a:bodyPr>
          <a:lstStyle/>
          <a:p>
            <a:r>
              <a:rPr lang="tr-TR" dirty="0" smtClean="0">
                <a:latin typeface="Caveat Brush" pitchFamily="2" charset="0"/>
              </a:rPr>
              <a:t>YETİŞKİNLERDE GÖRÜLEBİLECEK </a:t>
            </a:r>
            <a:br>
              <a:rPr lang="tr-TR" dirty="0" smtClean="0">
                <a:latin typeface="Caveat Brush" pitchFamily="2" charset="0"/>
              </a:rPr>
            </a:br>
            <a:r>
              <a:rPr lang="tr-TR" dirty="0" smtClean="0">
                <a:latin typeface="Caveat Brush" pitchFamily="2" charset="0"/>
              </a:rPr>
              <a:t>DUYGUSAL TEPKİLER</a:t>
            </a:r>
            <a:endParaRPr lang="tr-TR" dirty="0">
              <a:latin typeface="Caveat Brush" pitchFamily="2" charset="0"/>
            </a:endParaRPr>
          </a:p>
        </p:txBody>
      </p:sp>
      <p:sp>
        <p:nvSpPr>
          <p:cNvPr id="4" name="Metin kutusu 17"/>
          <p:cNvSpPr txBox="1"/>
          <p:nvPr/>
        </p:nvSpPr>
        <p:spPr>
          <a:xfrm>
            <a:off x="767408" y="1228398"/>
            <a:ext cx="11329259" cy="5078313"/>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smtClean="0">
                <a:latin typeface="Raleway" panose="020B0503030101060003" pitchFamily="34" charset="0"/>
                <a:cs typeface="Times New Roman" panose="02020603050405020304" pitchFamily="18" charset="0"/>
              </a:rPr>
              <a:t>Şok</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Korku ve kaygılar (gelecek kaygısı</a:t>
            </a:r>
            <a:r>
              <a:rPr lang="tr-TR" sz="2400" dirty="0" smtClean="0">
                <a:latin typeface="Raleway" panose="020B0503030101060003" pitchFamily="34" charset="0"/>
                <a:cs typeface="Times New Roman" panose="02020603050405020304" pitchFamily="18" charset="0"/>
              </a:rPr>
              <a:t>)</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Öfke, gerginlik, sinirlilik, </a:t>
            </a:r>
            <a:r>
              <a:rPr lang="tr-TR" sz="2400" dirty="0" smtClean="0">
                <a:latin typeface="Raleway" panose="020B0503030101060003" pitchFamily="34" charset="0"/>
                <a:cs typeface="Times New Roman" panose="02020603050405020304" pitchFamily="18" charset="0"/>
              </a:rPr>
              <a:t>huzursuzluk</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Umutsuzluk, çaresizlik, </a:t>
            </a:r>
            <a:r>
              <a:rPr lang="tr-TR" sz="2400" dirty="0" smtClean="0">
                <a:latin typeface="Raleway" panose="020B0503030101060003" pitchFamily="34" charset="0"/>
                <a:cs typeface="Times New Roman" panose="02020603050405020304" pitchFamily="18" charset="0"/>
              </a:rPr>
              <a:t>çökkünlük</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Suçluluk, </a:t>
            </a:r>
            <a:r>
              <a:rPr lang="tr-TR" sz="2400" dirty="0" smtClean="0">
                <a:latin typeface="Raleway" panose="020B0503030101060003" pitchFamily="34" charset="0"/>
                <a:cs typeface="Times New Roman" panose="02020603050405020304" pitchFamily="18" charset="0"/>
              </a:rPr>
              <a:t>pişmanlık</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Duygusal hissizlik, </a:t>
            </a:r>
            <a:r>
              <a:rPr lang="tr-TR" sz="2400" dirty="0" smtClean="0">
                <a:latin typeface="Raleway" panose="020B0503030101060003" pitchFamily="34" charset="0"/>
                <a:cs typeface="Times New Roman" panose="02020603050405020304" pitchFamily="18" charset="0"/>
              </a:rPr>
              <a:t>donukluk</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Kontrolü kaybetme </a:t>
            </a:r>
            <a:r>
              <a:rPr lang="tr-TR" sz="2400" dirty="0" smtClean="0">
                <a:latin typeface="Raleway" panose="020B0503030101060003" pitchFamily="34" charset="0"/>
                <a:cs typeface="Times New Roman" panose="02020603050405020304" pitchFamily="18" charset="0"/>
              </a:rPr>
              <a:t>kaygısı</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smtClean="0">
                <a:latin typeface="Raleway" panose="020B0503030101060003" pitchFamily="34" charset="0"/>
                <a:cs typeface="Times New Roman" panose="02020603050405020304" pitchFamily="18" charset="0"/>
              </a:rPr>
              <a:t>Anlaşılamama</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Günlük aktivitelerden zevk </a:t>
            </a:r>
            <a:r>
              <a:rPr lang="tr-TR" sz="2400" dirty="0" smtClean="0">
                <a:latin typeface="Raleway" panose="020B0503030101060003" pitchFamily="34" charset="0"/>
                <a:cs typeface="Times New Roman" panose="02020603050405020304" pitchFamily="18" charset="0"/>
              </a:rPr>
              <a:t>alamama</a:t>
            </a:r>
            <a:endParaRPr lang="tr-TR" sz="24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846054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5400" y="332656"/>
            <a:ext cx="9918096" cy="957943"/>
          </a:xfrm>
        </p:spPr>
        <p:txBody>
          <a:bodyPr anchor="ctr">
            <a:normAutofit fontScale="90000"/>
          </a:bodyPr>
          <a:lstStyle/>
          <a:p>
            <a:r>
              <a:rPr lang="tr-TR" dirty="0">
                <a:latin typeface="Caveat Brush" pitchFamily="2" charset="0"/>
              </a:rPr>
              <a:t>YETİŞKİNLERDE GÖRÜLEBİLECEK </a:t>
            </a:r>
            <a:r>
              <a:rPr lang="tr-TR" dirty="0" smtClean="0">
                <a:latin typeface="Caveat Brush" pitchFamily="2" charset="0"/>
              </a:rPr>
              <a:t/>
            </a:r>
            <a:br>
              <a:rPr lang="tr-TR" dirty="0" smtClean="0">
                <a:latin typeface="Caveat Brush" pitchFamily="2" charset="0"/>
              </a:rPr>
            </a:br>
            <a:r>
              <a:rPr lang="tr-TR" dirty="0" smtClean="0">
                <a:latin typeface="Caveat Brush" pitchFamily="2" charset="0"/>
              </a:rPr>
              <a:t>BİLİŞSEL </a:t>
            </a:r>
            <a:r>
              <a:rPr lang="tr-TR" dirty="0">
                <a:latin typeface="Caveat Brush" pitchFamily="2" charset="0"/>
              </a:rPr>
              <a:t>TEPKİLER</a:t>
            </a:r>
          </a:p>
        </p:txBody>
      </p:sp>
      <p:sp>
        <p:nvSpPr>
          <p:cNvPr id="4" name="Metin kutusu 17"/>
          <p:cNvSpPr txBox="1"/>
          <p:nvPr/>
        </p:nvSpPr>
        <p:spPr>
          <a:xfrm>
            <a:off x="431371" y="1772816"/>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Odaklanma </a:t>
            </a:r>
            <a:r>
              <a:rPr lang="tr-TR" sz="2400" dirty="0" smtClean="0">
                <a:latin typeface="Raleway" panose="020B0503030101060003" pitchFamily="34" charset="0"/>
                <a:cs typeface="Times New Roman" panose="02020603050405020304" pitchFamily="18" charset="0"/>
              </a:rPr>
              <a:t>güçlüğü</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Karar verme </a:t>
            </a:r>
            <a:r>
              <a:rPr lang="tr-TR" sz="2400" dirty="0" smtClean="0">
                <a:latin typeface="Raleway" panose="020B0503030101060003" pitchFamily="34" charset="0"/>
                <a:cs typeface="Times New Roman" panose="02020603050405020304" pitchFamily="18" charset="0"/>
              </a:rPr>
              <a:t>güçlüğü</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Hatırlama </a:t>
            </a:r>
            <a:r>
              <a:rPr lang="tr-TR" sz="2400" dirty="0" smtClean="0">
                <a:latin typeface="Raleway" panose="020B0503030101060003" pitchFamily="34" charset="0"/>
                <a:cs typeface="Times New Roman" panose="02020603050405020304" pitchFamily="18" charset="0"/>
              </a:rPr>
              <a:t>güçlüğü</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Aklın </a:t>
            </a:r>
            <a:r>
              <a:rPr lang="tr-TR" sz="2400" dirty="0" smtClean="0">
                <a:latin typeface="Raleway" panose="020B0503030101060003" pitchFamily="34" charset="0"/>
                <a:cs typeface="Times New Roman" panose="02020603050405020304" pitchFamily="18" charset="0"/>
              </a:rPr>
              <a:t>karışması</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Zaman kavramının algılanmasındaki </a:t>
            </a:r>
            <a:r>
              <a:rPr lang="tr-TR" sz="2400" dirty="0" smtClean="0">
                <a:latin typeface="Raleway" panose="020B0503030101060003" pitchFamily="34" charset="0"/>
                <a:cs typeface="Times New Roman" panose="02020603050405020304" pitchFamily="18" charset="0"/>
              </a:rPr>
              <a:t>değişiklikler</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Rahatsız edici ve tekrarlayıcı, takıntılı </a:t>
            </a:r>
            <a:r>
              <a:rPr lang="tr-TR" sz="2400" dirty="0" smtClean="0">
                <a:latin typeface="Raleway" panose="020B0503030101060003" pitchFamily="34" charset="0"/>
                <a:cs typeface="Times New Roman" panose="02020603050405020304" pitchFamily="18" charset="0"/>
              </a:rPr>
              <a:t>düşünceler/anılar</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Kendini </a:t>
            </a:r>
            <a:r>
              <a:rPr lang="tr-TR" sz="2400" dirty="0" smtClean="0">
                <a:latin typeface="Raleway" panose="020B0503030101060003" pitchFamily="34" charset="0"/>
                <a:cs typeface="Times New Roman" panose="02020603050405020304" pitchFamily="18" charset="0"/>
              </a:rPr>
              <a:t>suçlama</a:t>
            </a:r>
            <a:endParaRPr lang="tr-TR" sz="24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650905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3472" y="980728"/>
            <a:ext cx="8712968" cy="711200"/>
          </a:xfrm>
        </p:spPr>
        <p:txBody>
          <a:bodyPr>
            <a:noAutofit/>
          </a:bodyPr>
          <a:lstStyle/>
          <a:p>
            <a:r>
              <a:rPr lang="tr-TR" dirty="0" smtClean="0">
                <a:latin typeface="Caveat Brush" pitchFamily="2" charset="0"/>
              </a:rPr>
              <a:t>YETİŞKİNLERDE </a:t>
            </a:r>
            <a:br>
              <a:rPr lang="tr-TR" dirty="0" smtClean="0">
                <a:latin typeface="Caveat Brush" pitchFamily="2" charset="0"/>
              </a:rPr>
            </a:br>
            <a:r>
              <a:rPr lang="tr-TR" dirty="0" smtClean="0">
                <a:latin typeface="Caveat Brush" pitchFamily="2" charset="0"/>
              </a:rPr>
              <a:t>KİŞİLER </a:t>
            </a:r>
            <a:r>
              <a:rPr lang="tr-TR" dirty="0">
                <a:latin typeface="Caveat Brush" pitchFamily="2" charset="0"/>
              </a:rPr>
              <a:t>ARASI İLİŞKİLERE ETKİLERİ</a:t>
            </a:r>
          </a:p>
        </p:txBody>
      </p:sp>
      <p:sp>
        <p:nvSpPr>
          <p:cNvPr id="4" name="Metin kutusu 17"/>
          <p:cNvSpPr txBox="1"/>
          <p:nvPr/>
        </p:nvSpPr>
        <p:spPr>
          <a:xfrm>
            <a:off x="695400" y="2420888"/>
            <a:ext cx="11219041" cy="3293209"/>
          </a:xfrm>
          <a:prstGeom prst="rect">
            <a:avLst/>
          </a:prstGeom>
          <a:noFill/>
        </p:spPr>
        <p:txBody>
          <a:bodyPr wrap="square" rtlCol="0" anchor="ctr">
            <a:spAutoFit/>
          </a:bodyPr>
          <a:lstStyle/>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İçe kapanma, kendini toplumdan </a:t>
            </a:r>
            <a:r>
              <a:rPr lang="tr-TR" sz="2400" dirty="0" smtClean="0">
                <a:latin typeface="Raleway" panose="020B0503030101060003" pitchFamily="34" charset="0"/>
                <a:cs typeface="Times New Roman" panose="02020603050405020304" pitchFamily="18" charset="0"/>
              </a:rPr>
              <a:t>soyutlama</a:t>
            </a:r>
            <a:endParaRPr lang="tr-TR" sz="2400" dirty="0">
              <a:latin typeface="Raleway" panose="020B0503030101060003" pitchFamily="34" charset="0"/>
              <a:cs typeface="Times New Roman" panose="02020603050405020304" pitchFamily="18" charset="0"/>
            </a:endParaRP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İlişkilerde yaşanan çatışmaların </a:t>
            </a:r>
            <a:r>
              <a:rPr lang="tr-TR" sz="2400" dirty="0" smtClean="0">
                <a:latin typeface="Raleway" panose="020B0503030101060003" pitchFamily="34" charset="0"/>
                <a:cs typeface="Times New Roman" panose="02020603050405020304" pitchFamily="18" charset="0"/>
              </a:rPr>
              <a:t>artması</a:t>
            </a:r>
            <a:endParaRPr lang="tr-TR" sz="2400" dirty="0">
              <a:latin typeface="Raleway" panose="020B0503030101060003" pitchFamily="34" charset="0"/>
              <a:cs typeface="Times New Roman" panose="02020603050405020304" pitchFamily="18" charset="0"/>
            </a:endParaRP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Mesleki sorunlar, performans </a:t>
            </a:r>
            <a:r>
              <a:rPr lang="tr-TR" sz="2400" dirty="0" smtClean="0">
                <a:latin typeface="Raleway" panose="020B0503030101060003" pitchFamily="34" charset="0"/>
                <a:cs typeface="Times New Roman" panose="02020603050405020304" pitchFamily="18" charset="0"/>
              </a:rPr>
              <a:t>düşüklüğü</a:t>
            </a:r>
            <a:endParaRPr lang="tr-TR" sz="2400" dirty="0">
              <a:latin typeface="Raleway" panose="020B0503030101060003" pitchFamily="34" charset="0"/>
              <a:cs typeface="Times New Roman" panose="02020603050405020304" pitchFamily="18" charset="0"/>
            </a:endParaRP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Akrabalık ve aile ilişkilerinde </a:t>
            </a:r>
            <a:r>
              <a:rPr lang="tr-TR" sz="2400" dirty="0" smtClean="0">
                <a:latin typeface="Raleway" panose="020B0503030101060003" pitchFamily="34" charset="0"/>
                <a:cs typeface="Times New Roman" panose="02020603050405020304" pitchFamily="18" charset="0"/>
              </a:rPr>
              <a:t>bozulmalar</a:t>
            </a:r>
            <a:endParaRPr lang="tr-TR" sz="2400" dirty="0">
              <a:latin typeface="Raleway" panose="020B0503030101060003" pitchFamily="34" charset="0"/>
              <a:cs typeface="Times New Roman" panose="02020603050405020304" pitchFamily="18" charset="0"/>
            </a:endParaRP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Okul sorunları, </a:t>
            </a:r>
            <a:r>
              <a:rPr lang="tr-TR" sz="2400" dirty="0" smtClean="0">
                <a:latin typeface="Raleway" panose="020B0503030101060003" pitchFamily="34" charset="0"/>
                <a:cs typeface="Times New Roman" panose="02020603050405020304" pitchFamily="18" charset="0"/>
              </a:rPr>
              <a:t>başarısızlık</a:t>
            </a:r>
            <a:endParaRPr lang="tr-TR" sz="2400" dirty="0">
              <a:latin typeface="Raleway" panose="020B0503030101060003" pitchFamily="34" charset="0"/>
              <a:cs typeface="Times New Roman" panose="02020603050405020304" pitchFamily="18" charset="0"/>
            </a:endParaRPr>
          </a:p>
          <a:p>
            <a:pPr>
              <a:defRPr/>
            </a:pPr>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2228606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344" y="908720"/>
            <a:ext cx="10343847" cy="979714"/>
          </a:xfrm>
        </p:spPr>
        <p:txBody>
          <a:bodyPr anchor="ctr">
            <a:normAutofit fontScale="90000"/>
          </a:bodyPr>
          <a:lstStyle/>
          <a:p>
            <a:r>
              <a:rPr lang="tr-TR" dirty="0">
                <a:latin typeface="Caveat Brush" pitchFamily="2" charset="0"/>
              </a:rPr>
              <a:t>YETİŞKİNLERDE GÖRÜLEBİLECEK </a:t>
            </a:r>
            <a:r>
              <a:rPr lang="tr-TR" dirty="0" smtClean="0">
                <a:latin typeface="Caveat Brush" pitchFamily="2" charset="0"/>
              </a:rPr>
              <a:t/>
            </a:r>
            <a:br>
              <a:rPr lang="tr-TR" dirty="0" smtClean="0">
                <a:latin typeface="Caveat Brush" pitchFamily="2" charset="0"/>
              </a:rPr>
            </a:br>
            <a:r>
              <a:rPr lang="tr-TR" dirty="0" smtClean="0">
                <a:latin typeface="Caveat Brush" pitchFamily="2" charset="0"/>
              </a:rPr>
              <a:t>SOSYAL </a:t>
            </a:r>
            <a:r>
              <a:rPr lang="tr-TR" dirty="0">
                <a:latin typeface="Caveat Brush" pitchFamily="2" charset="0"/>
              </a:rPr>
              <a:t>ETKİLER</a:t>
            </a:r>
          </a:p>
        </p:txBody>
      </p:sp>
      <p:sp>
        <p:nvSpPr>
          <p:cNvPr id="4" name="Metin kutusu 17"/>
          <p:cNvSpPr txBox="1"/>
          <p:nvPr/>
        </p:nvSpPr>
        <p:spPr>
          <a:xfrm>
            <a:off x="551384" y="2708920"/>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Yer ve düzen </a:t>
            </a:r>
            <a:r>
              <a:rPr lang="tr-TR" sz="2400" dirty="0" smtClean="0">
                <a:latin typeface="Raleway" panose="020B0503030101060003" pitchFamily="34" charset="0"/>
                <a:cs typeface="Times New Roman" panose="02020603050405020304" pitchFamily="18" charset="0"/>
              </a:rPr>
              <a:t>değişikliği</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Ev, iş ve okul alışkanlıklarında </a:t>
            </a:r>
            <a:r>
              <a:rPr lang="tr-TR" sz="2400" dirty="0" smtClean="0">
                <a:latin typeface="Raleway" panose="020B0503030101060003" pitchFamily="34" charset="0"/>
                <a:cs typeface="Times New Roman" panose="02020603050405020304" pitchFamily="18" charset="0"/>
              </a:rPr>
              <a:t>değişiklikler/kayıplar</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Komşuluk ve arkadaşlık </a:t>
            </a:r>
            <a:r>
              <a:rPr lang="tr-TR" sz="2400" dirty="0" smtClean="0">
                <a:latin typeface="Raleway" panose="020B0503030101060003" pitchFamily="34" charset="0"/>
                <a:cs typeface="Times New Roman" panose="02020603050405020304" pitchFamily="18" charset="0"/>
              </a:rPr>
              <a:t>kaybı</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Maddi </a:t>
            </a:r>
            <a:r>
              <a:rPr lang="tr-TR" sz="2400" dirty="0" smtClean="0">
                <a:latin typeface="Raleway" panose="020B0503030101060003" pitchFamily="34" charset="0"/>
                <a:cs typeface="Times New Roman" panose="02020603050405020304" pitchFamily="18" charset="0"/>
              </a:rPr>
              <a:t>kayıplar</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Alışkanlıkların </a:t>
            </a:r>
            <a:r>
              <a:rPr lang="tr-TR" sz="2400" dirty="0" smtClean="0">
                <a:latin typeface="Raleway" panose="020B0503030101060003" pitchFamily="34" charset="0"/>
                <a:cs typeface="Times New Roman" panose="02020603050405020304" pitchFamily="18" charset="0"/>
              </a:rPr>
              <a:t>kaybı</a:t>
            </a: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137631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veat Brush" pitchFamily="2" charset="0"/>
              </a:rPr>
              <a:t>SUNUM İÇERİĞİ</a:t>
            </a:r>
          </a:p>
        </p:txBody>
      </p:sp>
      <p:sp>
        <p:nvSpPr>
          <p:cNvPr id="3" name="İçerik Yer Tutucusu 2"/>
          <p:cNvSpPr>
            <a:spLocks noGrp="1"/>
          </p:cNvSpPr>
          <p:nvPr>
            <p:ph idx="1"/>
          </p:nvPr>
        </p:nvSpPr>
        <p:spPr/>
        <p:txBody>
          <a:bodyPr>
            <a:normAutofit fontScale="77500" lnSpcReduction="20000"/>
          </a:bodyPr>
          <a:lstStyle/>
          <a:p>
            <a:pPr marL="457200" indent="-457200">
              <a:buFont typeface="+mj-lt"/>
              <a:buAutoNum type="arabicPeriod"/>
            </a:pPr>
            <a:r>
              <a:rPr lang="tr-TR" dirty="0">
                <a:latin typeface="Raleway" panose="020B0503030101060003" pitchFamily="34" charset="0"/>
              </a:rPr>
              <a:t>Giriş</a:t>
            </a:r>
          </a:p>
          <a:p>
            <a:pPr marL="457200" indent="-457200">
              <a:buFont typeface="+mj-lt"/>
              <a:buAutoNum type="arabicPeriod"/>
            </a:pPr>
            <a:r>
              <a:rPr lang="tr-TR" dirty="0">
                <a:latin typeface="Raleway" panose="020B0503030101060003" pitchFamily="34" charset="0"/>
              </a:rPr>
              <a:t>Amaç ve Hedefler</a:t>
            </a:r>
          </a:p>
          <a:p>
            <a:pPr marL="457200" indent="-457200">
              <a:buFont typeface="+mj-lt"/>
              <a:buAutoNum type="arabicPeriod"/>
            </a:pPr>
            <a:r>
              <a:rPr lang="tr-TR" dirty="0">
                <a:latin typeface="Raleway" panose="020B0503030101060003" pitchFamily="34" charset="0"/>
              </a:rPr>
              <a:t>Travma/Zorlayıcı Yaşam Olayları</a:t>
            </a:r>
          </a:p>
          <a:p>
            <a:pPr marL="457200" indent="-457200">
              <a:buFont typeface="+mj-lt"/>
              <a:buAutoNum type="arabicPeriod"/>
            </a:pPr>
            <a:r>
              <a:rPr lang="tr-TR" dirty="0">
                <a:latin typeface="Raleway" panose="020B0503030101060003" pitchFamily="34" charset="0"/>
              </a:rPr>
              <a:t>Zorlayıcı Yaşam Olayları Sonrasında Görülebilecek Tepkiler</a:t>
            </a:r>
          </a:p>
          <a:p>
            <a:pPr marL="457200" indent="-457200">
              <a:buFont typeface="+mj-lt"/>
              <a:buAutoNum type="arabicPeriod"/>
            </a:pPr>
            <a:r>
              <a:rPr lang="tr-TR" dirty="0">
                <a:latin typeface="Raleway" panose="020B0503030101060003" pitchFamily="34" charset="0"/>
              </a:rPr>
              <a:t>Kendimize Nasıl Yardımcı Olabiliriz?</a:t>
            </a:r>
          </a:p>
          <a:p>
            <a:pPr marL="457200" indent="-457200">
              <a:buFont typeface="+mj-lt"/>
              <a:buAutoNum type="arabicPeriod"/>
            </a:pPr>
            <a:r>
              <a:rPr lang="tr-TR" dirty="0">
                <a:latin typeface="Raleway" panose="020B0503030101060003" pitchFamily="34" charset="0"/>
              </a:rPr>
              <a:t>Ne Zaman Destek Almalıyız?</a:t>
            </a:r>
          </a:p>
          <a:p>
            <a:pPr marL="457200" indent="-457200">
              <a:buFont typeface="+mj-lt"/>
              <a:buAutoNum type="arabicPeriod"/>
            </a:pPr>
            <a:r>
              <a:rPr lang="tr-TR" dirty="0">
                <a:latin typeface="Raleway" panose="020B0503030101060003" pitchFamily="34" charset="0"/>
              </a:rPr>
              <a:t>Nerelerden Destek Alabiliriz?</a:t>
            </a:r>
          </a:p>
          <a:p>
            <a:pPr marL="457200" indent="-457200">
              <a:buFont typeface="+mj-lt"/>
              <a:buAutoNum type="arabicPeriod"/>
            </a:pPr>
            <a:r>
              <a:rPr lang="tr-TR" dirty="0">
                <a:latin typeface="Raleway" panose="020B0503030101060003" pitchFamily="34" charset="0"/>
              </a:rPr>
              <a:t>Yaş Gruplarına Göre Çocuklarda Görülebilecek Tepkiler</a:t>
            </a:r>
          </a:p>
          <a:p>
            <a:pPr marL="457200" indent="-457200">
              <a:buFont typeface="+mj-lt"/>
              <a:buAutoNum type="arabicPeriod"/>
            </a:pPr>
            <a:r>
              <a:rPr lang="tr-TR" dirty="0">
                <a:latin typeface="Raleway" panose="020B0503030101060003" pitchFamily="34" charset="0"/>
              </a:rPr>
              <a:t>Zorlayıcı Yaşam Olaylarında Okulun Önemi</a:t>
            </a:r>
          </a:p>
          <a:p>
            <a:pPr marL="457200" indent="-457200">
              <a:buFont typeface="+mj-lt"/>
              <a:buAutoNum type="arabicPeriod"/>
            </a:pPr>
            <a:r>
              <a:rPr lang="tr-TR" dirty="0">
                <a:latin typeface="Raleway" panose="020B0503030101060003" pitchFamily="34" charset="0"/>
              </a:rPr>
              <a:t>Çocuklara Nasıl Yardımcı Olabiliriz?</a:t>
            </a:r>
          </a:p>
          <a:p>
            <a:pPr marL="457200" indent="-457200">
              <a:buFont typeface="+mj-lt"/>
              <a:buAutoNum type="arabicPeriod"/>
            </a:pPr>
            <a:r>
              <a:rPr lang="tr-TR" dirty="0">
                <a:latin typeface="Raleway" panose="020B0503030101060003" pitchFamily="34" charset="0"/>
              </a:rPr>
              <a:t>Okullarda Çocuklara Uygulanacak Psikoeğitim Programının Genel Amaçları</a:t>
            </a:r>
          </a:p>
        </p:txBody>
      </p:sp>
    </p:spTree>
    <p:extLst>
      <p:ext uri="{BB962C8B-B14F-4D97-AF65-F5344CB8AC3E}">
        <p14:creationId xmlns:p14="http://schemas.microsoft.com/office/powerpoint/2010/main" val="6425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03395" y="348207"/>
            <a:ext cx="8011887" cy="932565"/>
          </a:xfrm>
        </p:spPr>
        <p:txBody>
          <a:bodyPr anchor="ctr">
            <a:noAutofit/>
          </a:bodyPr>
          <a:lstStyle/>
          <a:p>
            <a:r>
              <a:rPr lang="tr-TR" sz="3600" dirty="0">
                <a:solidFill>
                  <a:schemeClr val="tx1"/>
                </a:solidFill>
                <a:latin typeface="Caveat Brush" pitchFamily="2" charset="0"/>
              </a:rPr>
              <a:t>İNANÇ SİSTEMİNDEKİ DEĞİŞİKLİKLER</a:t>
            </a:r>
          </a:p>
        </p:txBody>
      </p:sp>
      <p:sp>
        <p:nvSpPr>
          <p:cNvPr id="4" name="Metin kutusu 17"/>
          <p:cNvSpPr txBox="1"/>
          <p:nvPr/>
        </p:nvSpPr>
        <p:spPr>
          <a:xfrm>
            <a:off x="691270" y="2089099"/>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Dünya güvenli bir yerdir.</a:t>
            </a:r>
          </a:p>
        </p:txBody>
      </p:sp>
      <p:sp>
        <p:nvSpPr>
          <p:cNvPr id="5" name="Metin kutusu 19"/>
          <p:cNvSpPr txBox="1"/>
          <p:nvPr/>
        </p:nvSpPr>
        <p:spPr>
          <a:xfrm>
            <a:off x="708911" y="2654771"/>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İnsanlar adildir.</a:t>
            </a:r>
          </a:p>
        </p:txBody>
      </p:sp>
      <p:sp>
        <p:nvSpPr>
          <p:cNvPr id="6" name="Metin kutusu 14"/>
          <p:cNvSpPr txBox="1"/>
          <p:nvPr/>
        </p:nvSpPr>
        <p:spPr>
          <a:xfrm>
            <a:off x="710623" y="3216813"/>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Annem/Babam beni </a:t>
            </a:r>
            <a:r>
              <a:rPr lang="tr-TR" sz="2400" dirty="0" smtClean="0">
                <a:latin typeface="Raleway" panose="020B0503030101060003" pitchFamily="34" charset="0"/>
                <a:cs typeface="Times New Roman" panose="02020603050405020304" pitchFamily="18" charset="0"/>
              </a:rPr>
              <a:t>korur. </a:t>
            </a:r>
            <a:r>
              <a:rPr lang="tr-TR" sz="2400" dirty="0">
                <a:latin typeface="Raleway" panose="020B0503030101060003" pitchFamily="34" charset="0"/>
                <a:cs typeface="Times New Roman" panose="02020603050405020304" pitchFamily="18" charset="0"/>
              </a:rPr>
              <a:t>(çocuklarda)</a:t>
            </a:r>
          </a:p>
        </p:txBody>
      </p:sp>
      <p:sp>
        <p:nvSpPr>
          <p:cNvPr id="7" name="Metin kutusu 16"/>
          <p:cNvSpPr txBox="1"/>
          <p:nvPr/>
        </p:nvSpPr>
        <p:spPr>
          <a:xfrm>
            <a:off x="695400" y="3799545"/>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Kötü olaylar benim başıma gelmez.</a:t>
            </a:r>
          </a:p>
        </p:txBody>
      </p:sp>
      <p:sp>
        <p:nvSpPr>
          <p:cNvPr id="8" name="Metin kutusu 21"/>
          <p:cNvSpPr txBox="1"/>
          <p:nvPr/>
        </p:nvSpPr>
        <p:spPr>
          <a:xfrm>
            <a:off x="708911" y="5044148"/>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 değerliyim.</a:t>
            </a:r>
          </a:p>
        </p:txBody>
      </p:sp>
      <p:sp>
        <p:nvSpPr>
          <p:cNvPr id="9" name="Metin kutusu 22"/>
          <p:cNvSpPr txBox="1"/>
          <p:nvPr/>
        </p:nvSpPr>
        <p:spPr>
          <a:xfrm>
            <a:off x="684613" y="4417198"/>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Benimle </a:t>
            </a:r>
            <a:r>
              <a:rPr lang="tr-TR" sz="2400" dirty="0" smtClean="0">
                <a:latin typeface="Raleway" panose="020B0503030101060003" pitchFamily="34" charset="0"/>
                <a:cs typeface="Times New Roman" panose="02020603050405020304" pitchFamily="18" charset="0"/>
              </a:rPr>
              <a:t>ilgilenirler. </a:t>
            </a:r>
            <a:r>
              <a:rPr lang="tr-TR" sz="2400" dirty="0">
                <a:latin typeface="Raleway" panose="020B0503030101060003" pitchFamily="34" charset="0"/>
                <a:cs typeface="Times New Roman" panose="02020603050405020304" pitchFamily="18" charset="0"/>
              </a:rPr>
              <a:t>(çocuklarda</a:t>
            </a:r>
            <a:r>
              <a:rPr lang="tr-TR" sz="2400" dirty="0" smtClean="0">
                <a:latin typeface="Raleway" panose="020B0503030101060003" pitchFamily="34" charset="0"/>
                <a:cs typeface="Times New Roman" panose="02020603050405020304" pitchFamily="18" charset="0"/>
              </a:rPr>
              <a:t>)</a:t>
            </a:r>
            <a:endParaRPr lang="tr-TR" sz="2400" dirty="0">
              <a:latin typeface="Raleway" panose="020B0503030101060003" pitchFamily="34" charset="0"/>
              <a:cs typeface="Times New Roman" panose="02020603050405020304" pitchFamily="18" charset="0"/>
            </a:endParaRPr>
          </a:p>
        </p:txBody>
      </p:sp>
      <p:sp>
        <p:nvSpPr>
          <p:cNvPr id="15" name="Metin kutusu 28"/>
          <p:cNvSpPr txBox="1"/>
          <p:nvPr/>
        </p:nvSpPr>
        <p:spPr>
          <a:xfrm>
            <a:off x="1487800" y="1511480"/>
            <a:ext cx="516759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Temel Varsayımlar</a:t>
            </a:r>
          </a:p>
        </p:txBody>
      </p:sp>
      <p:sp>
        <p:nvSpPr>
          <p:cNvPr id="16" name="Metin kutusu 29"/>
          <p:cNvSpPr txBox="1"/>
          <p:nvPr/>
        </p:nvSpPr>
        <p:spPr>
          <a:xfrm>
            <a:off x="8248720" y="1513113"/>
            <a:ext cx="361428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Travma Sonrası</a:t>
            </a:r>
          </a:p>
        </p:txBody>
      </p:sp>
      <p:sp>
        <p:nvSpPr>
          <p:cNvPr id="17" name="Metin kutusu 31"/>
          <p:cNvSpPr txBox="1"/>
          <p:nvPr/>
        </p:nvSpPr>
        <p:spPr>
          <a:xfrm>
            <a:off x="8232636" y="2024307"/>
            <a:ext cx="1911747"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18" name="Metin kutusu 33"/>
          <p:cNvSpPr txBox="1"/>
          <p:nvPr/>
        </p:nvSpPr>
        <p:spPr>
          <a:xfrm>
            <a:off x="8229319" y="3689128"/>
            <a:ext cx="2494099" cy="461665"/>
          </a:xfrm>
          <a:prstGeom prst="rect">
            <a:avLst/>
          </a:prstGeom>
          <a:noFill/>
        </p:spPr>
        <p:txBody>
          <a:bodyPr wrap="square" rtlCol="0">
            <a:spAutoFit/>
          </a:bodyPr>
          <a:lstStyle/>
          <a:p>
            <a:pPr>
              <a:defRPr/>
            </a:pPr>
            <a:r>
              <a:rPr lang="tr-TR" sz="2400" dirty="0" smtClean="0">
                <a:latin typeface="Raleway" panose="020B0503030101060003" pitchFamily="34" charset="0"/>
                <a:cs typeface="Times New Roman" panose="02020603050405020304" pitchFamily="18" charset="0"/>
              </a:rPr>
              <a:t>GELİR.</a:t>
            </a:r>
            <a:endParaRPr lang="tr-TR" sz="2400" dirty="0">
              <a:latin typeface="Raleway" panose="020B0503030101060003" pitchFamily="34" charset="0"/>
              <a:cs typeface="Times New Roman" panose="02020603050405020304" pitchFamily="18" charset="0"/>
            </a:endParaRPr>
          </a:p>
        </p:txBody>
      </p:sp>
      <p:sp>
        <p:nvSpPr>
          <p:cNvPr id="19" name="Metin kutusu 34"/>
          <p:cNvSpPr txBox="1"/>
          <p:nvPr/>
        </p:nvSpPr>
        <p:spPr>
          <a:xfrm>
            <a:off x="8214481" y="4373809"/>
            <a:ext cx="3549255" cy="461665"/>
          </a:xfrm>
          <a:prstGeom prst="rect">
            <a:avLst/>
          </a:prstGeom>
          <a:noFill/>
        </p:spPr>
        <p:txBody>
          <a:bodyPr wrap="square" rtlCol="0">
            <a:spAutoFit/>
          </a:bodyPr>
          <a:lstStyle/>
          <a:p>
            <a:pPr>
              <a:defRPr/>
            </a:pPr>
            <a:r>
              <a:rPr lang="tr-TR" sz="2400" dirty="0" smtClean="0">
                <a:latin typeface="Raleway" panose="020B0503030101060003" pitchFamily="34" charset="0"/>
                <a:cs typeface="Times New Roman" panose="02020603050405020304" pitchFamily="18" charset="0"/>
              </a:rPr>
              <a:t>İLGİLENMEZLER.</a:t>
            </a:r>
            <a:endParaRPr lang="tr-TR" sz="2400" dirty="0">
              <a:latin typeface="Raleway" panose="020B0503030101060003" pitchFamily="34" charset="0"/>
              <a:cs typeface="Times New Roman" panose="02020603050405020304" pitchFamily="18" charset="0"/>
            </a:endParaRPr>
          </a:p>
        </p:txBody>
      </p:sp>
      <p:sp>
        <p:nvSpPr>
          <p:cNvPr id="20" name="Metin kutusu 35"/>
          <p:cNvSpPr txBox="1"/>
          <p:nvPr/>
        </p:nvSpPr>
        <p:spPr>
          <a:xfrm>
            <a:off x="8223301" y="4991462"/>
            <a:ext cx="2494099" cy="461665"/>
          </a:xfrm>
          <a:prstGeom prst="rect">
            <a:avLst/>
          </a:prstGeom>
          <a:noFill/>
        </p:spPr>
        <p:txBody>
          <a:bodyPr wrap="square" rtlCol="0">
            <a:spAutoFit/>
          </a:bodyPr>
          <a:lstStyle/>
          <a:p>
            <a:pPr>
              <a:defRPr/>
            </a:pPr>
            <a:r>
              <a:rPr lang="tr-TR" sz="2400" dirty="0" smtClean="0">
                <a:latin typeface="Raleway" panose="020B0503030101060003" pitchFamily="34" charset="0"/>
                <a:cs typeface="Times New Roman" panose="02020603050405020304" pitchFamily="18" charset="0"/>
              </a:rPr>
              <a:t>DEĞERSİZİM.</a:t>
            </a:r>
            <a:endParaRPr lang="tr-TR" sz="2400" dirty="0">
              <a:latin typeface="Raleway" panose="020B0503030101060003" pitchFamily="34" charset="0"/>
              <a:cs typeface="Times New Roman" panose="02020603050405020304" pitchFamily="18" charset="0"/>
            </a:endParaRPr>
          </a:p>
        </p:txBody>
      </p:sp>
      <p:cxnSp>
        <p:nvCxnSpPr>
          <p:cNvPr id="21" name="Düz Bağlayıcı 5"/>
          <p:cNvCxnSpPr/>
          <p:nvPr/>
        </p:nvCxnSpPr>
        <p:spPr>
          <a:xfrm>
            <a:off x="7392144" y="1939867"/>
            <a:ext cx="0" cy="430948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Metin kutusu 31"/>
          <p:cNvSpPr txBox="1"/>
          <p:nvPr/>
        </p:nvSpPr>
        <p:spPr>
          <a:xfrm>
            <a:off x="8214481" y="2526884"/>
            <a:ext cx="2720532"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23" name="Metin kutusu 32"/>
          <p:cNvSpPr txBox="1"/>
          <p:nvPr/>
        </p:nvSpPr>
        <p:spPr>
          <a:xfrm>
            <a:off x="8214481" y="3109569"/>
            <a:ext cx="3549255" cy="461665"/>
          </a:xfrm>
          <a:prstGeom prst="rect">
            <a:avLst/>
          </a:prstGeom>
          <a:noFill/>
        </p:spPr>
        <p:txBody>
          <a:bodyPr wrap="square" rtlCol="0">
            <a:spAutoFit/>
          </a:bodyPr>
          <a:lstStyle/>
          <a:p>
            <a:pPr>
              <a:defRPr/>
            </a:pPr>
            <a:r>
              <a:rPr lang="tr-TR" sz="2400" dirty="0" smtClean="0">
                <a:latin typeface="Raleway" panose="020B0503030101060003" pitchFamily="34" charset="0"/>
                <a:cs typeface="Times New Roman" panose="02020603050405020304" pitchFamily="18" charset="0"/>
              </a:rPr>
              <a:t>KORUMAZ.</a:t>
            </a:r>
            <a:endParaRPr lang="tr-TR" sz="2400" dirty="0">
              <a:latin typeface="Raleway" panose="020B0503030101060003"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1988840"/>
            <a:ext cx="12192000" cy="4058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dirty="0">
                <a:latin typeface="Caveat Brush" pitchFamily="2" charset="0"/>
              </a:rPr>
              <a:t>Travmatik Olay Sonrası Gösterilen Tepkiler</a:t>
            </a:r>
          </a:p>
          <a:p>
            <a:pPr algn="ctr">
              <a:buFont typeface="Arial" pitchFamily="34" charset="0"/>
              <a:buNone/>
              <a:defRPr/>
            </a:pPr>
            <a:endParaRPr lang="tr-TR" dirty="0">
              <a:latin typeface="Caveat Brush" pitchFamily="2" charset="0"/>
            </a:endParaRPr>
          </a:p>
          <a:p>
            <a:pPr algn="ctr">
              <a:buFont typeface="Arial" pitchFamily="34" charset="0"/>
              <a:buNone/>
              <a:defRPr/>
            </a:pPr>
            <a:r>
              <a:rPr lang="tr-TR" b="1" dirty="0">
                <a:solidFill>
                  <a:srgbClr val="00B0F0"/>
                </a:solidFill>
                <a:latin typeface="Caveat Brush" pitchFamily="2" charset="0"/>
              </a:rPr>
              <a:t>OLAĞANDIŞI BİR OLAYA VERİLEN</a:t>
            </a:r>
            <a:r>
              <a:rPr lang="tr-TR" dirty="0">
                <a:solidFill>
                  <a:srgbClr val="00B0F0"/>
                </a:solidFill>
                <a:latin typeface="Caveat Brush" pitchFamily="2" charset="0"/>
              </a:rPr>
              <a:t> </a:t>
            </a:r>
          </a:p>
          <a:p>
            <a:pPr algn="ctr">
              <a:buFont typeface="Arial" pitchFamily="34" charset="0"/>
              <a:buNone/>
              <a:defRPr/>
            </a:pPr>
            <a:endParaRPr lang="tr-TR" dirty="0">
              <a:latin typeface="Caveat Brush" pitchFamily="2" charset="0"/>
            </a:endParaRPr>
          </a:p>
          <a:p>
            <a:pPr algn="ctr">
              <a:buFont typeface="Arial" pitchFamily="34" charset="0"/>
              <a:buNone/>
              <a:defRPr/>
            </a:pPr>
            <a:r>
              <a:rPr lang="tr-TR" sz="5400" b="1" dirty="0">
                <a:solidFill>
                  <a:srgbClr val="FF0000"/>
                </a:solidFill>
                <a:effectLst>
                  <a:outerShdw blurRad="38100" dist="38100" dir="2700000" algn="tl">
                    <a:srgbClr val="FFFFFF"/>
                  </a:outerShdw>
                </a:effectLst>
                <a:latin typeface="Caveat Brush" pitchFamily="2" charset="0"/>
              </a:rPr>
              <a:t>NORMAL TEPKİLERDİR !</a:t>
            </a:r>
          </a:p>
          <a:p>
            <a:endParaRPr lang="tr-TR" dirty="0">
              <a:latin typeface="Caveat Brush"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564904"/>
            <a:ext cx="10972800" cy="2756668"/>
          </a:xfrm>
        </p:spPr>
        <p:txBody>
          <a:bodyPr>
            <a:normAutofit/>
          </a:bodyPr>
          <a:lstStyle/>
          <a:p>
            <a:pPr marL="0" indent="0">
              <a:lnSpc>
                <a:spcPct val="150000"/>
              </a:lnSpc>
              <a:buNone/>
            </a:pPr>
            <a:r>
              <a:rPr lang="tr-TR" sz="2400" dirty="0">
                <a:latin typeface="Raleway" panose="020B0503030101060003" pitchFamily="34" charset="0"/>
              </a:rPr>
              <a:t>	Deprem gibi </a:t>
            </a:r>
            <a:r>
              <a:rPr lang="tr-TR" sz="2400" dirty="0" smtClean="0">
                <a:latin typeface="Raleway" panose="020B0503030101060003" pitchFamily="34" charset="0"/>
              </a:rPr>
              <a:t>zorlayıcı </a:t>
            </a:r>
            <a:r>
              <a:rPr lang="tr-TR" sz="2400" dirty="0">
                <a:latin typeface="Raleway" panose="020B0503030101060003" pitchFamily="34" charset="0"/>
              </a:rPr>
              <a:t>bir yaşam olayı karşısında insanlar, kendilerini güvende hissetmek ve her şeyin kontrol altında olduğunu bilmek ister.  Bu dönemde kendimize ve sevdiklerimize iyi gelen etkinliklere odaklanmak psikolojik sağlamlığımızın güçlenmesine yardımcı olacaktır.</a:t>
            </a:r>
          </a:p>
        </p:txBody>
      </p:sp>
      <p:sp>
        <p:nvSpPr>
          <p:cNvPr id="5" name="1 Başlık">
            <a:extLst>
              <a:ext uri="{FF2B5EF4-FFF2-40B4-BE49-F238E27FC236}">
                <a16:creationId xmlns:a16="http://schemas.microsoft.com/office/drawing/2014/main" xmlns="" id="{788154B3-47E6-46F2-81B1-E1EFB09126E2}"/>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721290"/>
          </a:xfrm>
        </p:spPr>
        <p:txBody>
          <a:bodyPr>
            <a:noAutofit/>
          </a:bodyPr>
          <a:lstStyle/>
          <a:p>
            <a:pPr>
              <a:lnSpc>
                <a:spcPct val="150000"/>
              </a:lnSpc>
              <a:buNone/>
            </a:pPr>
            <a:r>
              <a:rPr lang="tr-TR" sz="2200" b="1" dirty="0">
                <a:latin typeface="Raleway" panose="020B0503030101060003" pitchFamily="34" charset="0"/>
              </a:rPr>
              <a:t>	SAĞLIĞINIZI İHMAL ETMEYİN</a:t>
            </a:r>
          </a:p>
          <a:p>
            <a:pPr>
              <a:lnSpc>
                <a:spcPct val="150000"/>
              </a:lnSpc>
            </a:pPr>
            <a:r>
              <a:rPr lang="tr-TR" sz="2200" dirty="0">
                <a:latin typeface="Raleway" panose="020B0503030101060003" pitchFamily="34"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a:t>
            </a:r>
            <a:r>
              <a:rPr lang="tr-TR" sz="2200" dirty="0" smtClean="0">
                <a:latin typeface="Raleway" panose="020B0503030101060003" pitchFamily="34" charset="0"/>
              </a:rPr>
              <a:t>nedenle </a:t>
            </a:r>
            <a:r>
              <a:rPr lang="tr-TR" sz="2200" dirty="0">
                <a:latin typeface="Raleway" panose="020B0503030101060003" pitchFamily="34" charset="0"/>
              </a:rPr>
              <a:t>normal zamanda aldığınızdan daha fazla çay, kahve, asitli içecekler, şeker ve nikotin </a:t>
            </a:r>
            <a:r>
              <a:rPr lang="tr-TR" sz="2200" dirty="0" smtClean="0">
                <a:latin typeface="Raleway" panose="020B0503030101060003" pitchFamily="34" charset="0"/>
              </a:rPr>
              <a:t>tüketmeyin </a:t>
            </a:r>
            <a:r>
              <a:rPr lang="tr-TR" sz="2200" dirty="0">
                <a:latin typeface="Raleway" panose="020B0503030101060003" pitchFamily="34" charset="0"/>
              </a:rPr>
              <a:t>çünkü bunlar bedeninizde var olan stresi, gerilimi ve kaygıyı </a:t>
            </a:r>
            <a:r>
              <a:rPr lang="tr-TR" sz="2200" dirty="0" smtClean="0">
                <a:latin typeface="Raleway" panose="020B0503030101060003" pitchFamily="34" charset="0"/>
              </a:rPr>
              <a:t>artırır.</a:t>
            </a:r>
            <a:endParaRPr lang="tr-TR" sz="2200" dirty="0">
              <a:latin typeface="Raleway" panose="020B0503030101060003" pitchFamily="34" charset="0"/>
            </a:endParaRPr>
          </a:p>
        </p:txBody>
      </p:sp>
      <p:sp>
        <p:nvSpPr>
          <p:cNvPr id="4" name="1 Başlık">
            <a:extLst>
              <a:ext uri="{FF2B5EF4-FFF2-40B4-BE49-F238E27FC236}">
                <a16:creationId xmlns:a16="http://schemas.microsoft.com/office/drawing/2014/main" xmlns="" id="{788154B3-47E6-46F2-81B1-E1EFB09126E2}"/>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gn="just">
              <a:lnSpc>
                <a:spcPct val="150000"/>
              </a:lnSpc>
              <a:buNone/>
            </a:pPr>
            <a:r>
              <a:rPr lang="tr-TR" sz="2400" b="1" dirty="0">
                <a:latin typeface="Raleway" panose="020B0503030101060003" pitchFamily="34" charset="0"/>
              </a:rPr>
              <a:t>	KENDİNİZE ZAMAN VERİN</a:t>
            </a:r>
          </a:p>
          <a:p>
            <a:pPr algn="just">
              <a:lnSpc>
                <a:spcPct val="150000"/>
              </a:lnSpc>
            </a:pPr>
            <a:r>
              <a:rPr lang="tr-TR" sz="2400" dirty="0">
                <a:latin typeface="Raleway" panose="020B0503030101060003" pitchFamily="34"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
        <p:nvSpPr>
          <p:cNvPr id="5" name="1 Başlık">
            <a:extLst>
              <a:ext uri="{FF2B5EF4-FFF2-40B4-BE49-F238E27FC236}">
                <a16:creationId xmlns:a16="http://schemas.microsoft.com/office/drawing/2014/main" xmlns="" id="{88B2792C-A774-0E48-A4E8-98A2E08D8D27}"/>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060848"/>
            <a:ext cx="10972800" cy="4389120"/>
          </a:xfrm>
        </p:spPr>
        <p:txBody>
          <a:bodyPr>
            <a:normAutofit/>
          </a:bodyPr>
          <a:lstStyle/>
          <a:p>
            <a:pPr>
              <a:lnSpc>
                <a:spcPct val="150000"/>
              </a:lnSpc>
              <a:buNone/>
            </a:pPr>
            <a:r>
              <a:rPr lang="tr-TR" sz="2400" b="1" dirty="0">
                <a:latin typeface="Raleway" panose="020B0503030101060003" pitchFamily="34" charset="0"/>
              </a:rPr>
              <a:t>	GÜNLÜK YAŞANTINIZA DEVAM ETMEYE ÇALIŞIN</a:t>
            </a:r>
          </a:p>
          <a:p>
            <a:pPr>
              <a:lnSpc>
                <a:spcPct val="150000"/>
              </a:lnSpc>
            </a:pPr>
            <a:r>
              <a:rPr lang="tr-TR" sz="2400" dirty="0">
                <a:latin typeface="Raleway" panose="020B0503030101060003" pitchFamily="34"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
        <p:nvSpPr>
          <p:cNvPr id="4" name="1 Başlık">
            <a:extLst>
              <a:ext uri="{FF2B5EF4-FFF2-40B4-BE49-F238E27FC236}">
                <a16:creationId xmlns:a16="http://schemas.microsoft.com/office/drawing/2014/main" xmlns="" id="{518D7298-153C-6A45-8320-EE119AA14E4D}"/>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132856"/>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AİLENİZ VE ARKADAŞLARINIZLA ZAMAN GEÇİRİN</a:t>
            </a:r>
          </a:p>
          <a:p>
            <a:pPr>
              <a:lnSpc>
                <a:spcPct val="150000"/>
              </a:lnSpc>
            </a:pPr>
            <a:r>
              <a:rPr lang="tr-TR" sz="2400" dirty="0">
                <a:latin typeface="Raleway" panose="020B0503030101060003" pitchFamily="34"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
        <p:nvSpPr>
          <p:cNvPr id="5" name="1 Başlık">
            <a:extLst>
              <a:ext uri="{FF2B5EF4-FFF2-40B4-BE49-F238E27FC236}">
                <a16:creationId xmlns:a16="http://schemas.microsoft.com/office/drawing/2014/main" xmlns="" id="{788154B3-47E6-46F2-81B1-E1EFB09126E2}"/>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16832"/>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DUYGU VE DÜŞÜNCELERİNİZİ PAYLAŞIN</a:t>
            </a:r>
          </a:p>
          <a:p>
            <a:pPr>
              <a:lnSpc>
                <a:spcPct val="150000"/>
              </a:lnSpc>
            </a:pPr>
            <a:r>
              <a:rPr lang="tr-TR" sz="2400" dirty="0">
                <a:latin typeface="Raleway" panose="020B0503030101060003" pitchFamily="34" charset="0"/>
              </a:rPr>
              <a:t>Sizi anlayabildiğini düşündüğünüz diğer insanlara yaşadıklarınızı anlatın. Yaşadıklarınız hakkında </a:t>
            </a:r>
            <a:r>
              <a:rPr lang="tr-TR" sz="2400" dirty="0" smtClean="0">
                <a:latin typeface="Raleway" panose="020B0503030101060003" pitchFamily="34" charset="0"/>
              </a:rPr>
              <a:t>konuşurken </a:t>
            </a:r>
            <a:r>
              <a:rPr lang="tr-TR" sz="2400" dirty="0">
                <a:latin typeface="Raleway" panose="020B0503030101060003" pitchFamily="34" charset="0"/>
              </a:rPr>
              <a:t>olaylarla birlikte, izlenimlerinizden, düşüncelerinizden ve duygularınızdan da bahsedin. Birileriyle konuşmak, toparlanmaya ve olup biteni daha iyi anlamanıza yardımcı olur.</a:t>
            </a:r>
          </a:p>
        </p:txBody>
      </p:sp>
      <p:sp>
        <p:nvSpPr>
          <p:cNvPr id="4" name="1 Başlık">
            <a:extLst>
              <a:ext uri="{FF2B5EF4-FFF2-40B4-BE49-F238E27FC236}">
                <a16:creationId xmlns:a16="http://schemas.microsoft.com/office/drawing/2014/main" xmlns="" id="{F2B224D3-C4E4-1044-A728-3330E1B65E85}"/>
              </a:ext>
            </a:extLst>
          </p:cNvPr>
          <p:cNvSpPr txBox="1">
            <a:spLocks/>
          </p:cNvSpPr>
          <p:nvPr/>
        </p:nvSpPr>
        <p:spPr>
          <a:xfrm>
            <a:off x="1055440" y="406814"/>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YAŞADIKLARINIZI YAZMAYI DENEYİN</a:t>
            </a:r>
          </a:p>
          <a:p>
            <a:pPr>
              <a:lnSpc>
                <a:spcPct val="150000"/>
              </a:lnSpc>
            </a:pPr>
            <a:r>
              <a:rPr lang="tr-TR" sz="2400" dirty="0">
                <a:latin typeface="Raleway" panose="020B0503030101060003" pitchFamily="34" charset="0"/>
              </a:rPr>
              <a:t>Şayet yaşadıklarınızı birileriyle konuşmaya hazır </a:t>
            </a:r>
            <a:r>
              <a:rPr lang="tr-TR" sz="2400" dirty="0" smtClean="0">
                <a:latin typeface="Raleway" panose="020B0503030101060003" pitchFamily="34" charset="0"/>
              </a:rPr>
              <a:t>değilseniz </a:t>
            </a:r>
            <a:r>
              <a:rPr lang="tr-TR" sz="2400" dirty="0">
                <a:latin typeface="Raleway" panose="020B0503030101060003" pitchFamily="34" charset="0"/>
              </a:rPr>
              <a:t>bunları kaleme almanın da oldukça yararlı olduğu bilinmektedir. Yaşadıklarınızı yazarken sadece olayları değil, duygu ve düşüncelerinizi de yazmak size iyi gelecektir.</a:t>
            </a:r>
          </a:p>
        </p:txBody>
      </p:sp>
      <p:sp>
        <p:nvSpPr>
          <p:cNvPr id="4" name="1 Başlık">
            <a:extLst>
              <a:ext uri="{FF2B5EF4-FFF2-40B4-BE49-F238E27FC236}">
                <a16:creationId xmlns:a16="http://schemas.microsoft.com/office/drawing/2014/main" xmlns="" id="{386D07D1-662B-A445-8C96-A61EA8DB0227}"/>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a:bodyPr>
          <a:lstStyle/>
          <a:p>
            <a:pPr>
              <a:lnSpc>
                <a:spcPct val="150000"/>
              </a:lnSpc>
              <a:buNone/>
            </a:pPr>
            <a:r>
              <a:rPr lang="tr-TR" sz="2400" b="1" dirty="0">
                <a:latin typeface="Raleway" panose="020B0503030101060003" pitchFamily="34" charset="0"/>
              </a:rPr>
              <a:t>	ANİ KARARLAR ALMAYIN</a:t>
            </a:r>
          </a:p>
          <a:p>
            <a:pPr>
              <a:lnSpc>
                <a:spcPct val="150000"/>
              </a:lnSpc>
            </a:pPr>
            <a:r>
              <a:rPr lang="tr-TR" sz="2400" dirty="0">
                <a:latin typeface="Raleway" panose="020B0503030101060003" pitchFamily="34" charset="0"/>
              </a:rPr>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
        <p:nvSpPr>
          <p:cNvPr id="4" name="1 Başlık">
            <a:extLst>
              <a:ext uri="{FF2B5EF4-FFF2-40B4-BE49-F238E27FC236}">
                <a16:creationId xmlns:a16="http://schemas.microsoft.com/office/drawing/2014/main" xmlns="" id="{FD090082-D4F9-A548-9F79-5141AA8C7609}"/>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341151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AMAÇ VE HEDEFLER</a:t>
            </a:r>
          </a:p>
        </p:txBody>
      </p:sp>
      <p:sp>
        <p:nvSpPr>
          <p:cNvPr id="18" name="Metin kutusu 17"/>
          <p:cNvSpPr txBox="1"/>
          <p:nvPr/>
        </p:nvSpPr>
        <p:spPr>
          <a:xfrm>
            <a:off x="881026" y="1916996"/>
            <a:ext cx="10369152" cy="3539430"/>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ve afet durumları ve sonrasında</a:t>
            </a:r>
            <a:r>
              <a:rPr lang="tr-TR" sz="2800" dirty="0">
                <a:latin typeface="Raleway" panose="020B0503030101060003" pitchFamily="34" charset="0"/>
              </a:rPr>
              <a:t> çocuklar  ve aileleri üzerinde yarattığı olumsuz etkileri azaltmak,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ve afet durumları ve sonrasında;</a:t>
            </a:r>
            <a:r>
              <a:rPr lang="tr-TR" sz="2800" dirty="0">
                <a:latin typeface="Raleway" panose="020B0503030101060003" pitchFamily="34" charset="0"/>
              </a:rPr>
              <a:t> çocuk ve ailelerin uyum sürecine destek olmak,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ve afet durumları ve sonrasında;</a:t>
            </a:r>
            <a:r>
              <a:rPr lang="tr-TR" sz="2800" dirty="0">
                <a:latin typeface="Raleway" panose="020B0503030101060003" pitchFamily="34" charset="0"/>
              </a:rPr>
              <a:t> ailelerin çocuklarına nasıl destek olacakları hakkında bilgi vermek,</a:t>
            </a:r>
          </a:p>
          <a:p>
            <a:pPr marL="457200" indent="-457200">
              <a:buFont typeface="Arial" panose="020B0604020202020204" pitchFamily="34" charset="0"/>
              <a:buChar char="•"/>
            </a:pPr>
            <a:r>
              <a:rPr lang="tr-TR" sz="2800" dirty="0">
                <a:latin typeface="Raleway" panose="020B0503030101060003" pitchFamily="34" charset="0"/>
              </a:rPr>
              <a:t>Okullarda acil ve afet durumları ile ilgili psikososyal destek çalışmalarını gerçekleştirmek.</a:t>
            </a:r>
            <a:endParaRPr lang="tr-TR" sz="2800" dirty="0">
              <a:latin typeface="Raleway" panose="020B0503030101060003" pitchFamily="34" charset="0"/>
              <a:ea typeface="Calibri" panose="020F0502020204030204" pitchFamily="34" charset="0"/>
            </a:endParaRPr>
          </a:p>
        </p:txBody>
      </p:sp>
    </p:spTree>
    <p:extLst>
      <p:ext uri="{BB962C8B-B14F-4D97-AF65-F5344CB8AC3E}">
        <p14:creationId xmlns:p14="http://schemas.microsoft.com/office/powerpoint/2010/main" val="132254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a:bodyPr>
          <a:lstStyle/>
          <a:p>
            <a:pPr>
              <a:lnSpc>
                <a:spcPct val="150000"/>
              </a:lnSpc>
              <a:buNone/>
            </a:pPr>
            <a:r>
              <a:rPr lang="tr-TR" sz="2400" b="1" dirty="0">
                <a:latin typeface="Raleway" panose="020B0503030101060003" pitchFamily="34" charset="0"/>
              </a:rPr>
              <a:t>	MEDYAYI SAĞLIKLI KULLANIN</a:t>
            </a:r>
          </a:p>
          <a:p>
            <a:pPr>
              <a:lnSpc>
                <a:spcPct val="150000"/>
              </a:lnSpc>
            </a:pPr>
            <a:r>
              <a:rPr lang="tr-TR" sz="2400" dirty="0">
                <a:latin typeface="Raleway" panose="020B0503030101060003" pitchFamily="34" charset="0"/>
              </a:rPr>
              <a:t>Medya ya da sosyal medya üzerinden deprem sonrası ne olup bittiğini öğrenmek istemeniz oldukça doğaldır. Ancak ilgili haberleri aşırı şekilde takip etmekten, sürekli tekrarlayan zorlayıcı görüntüleri izlemekten vb. kaçının. Deprem ilgili görüntü, resim, haber ve tartışmalara gereğinden fazla odaklanmak tepkilerinizin artmasına neden olabilir.</a:t>
            </a:r>
          </a:p>
        </p:txBody>
      </p:sp>
      <p:sp>
        <p:nvSpPr>
          <p:cNvPr id="4" name="1 Başlık">
            <a:extLst>
              <a:ext uri="{FF2B5EF4-FFF2-40B4-BE49-F238E27FC236}">
                <a16:creationId xmlns:a16="http://schemas.microsoft.com/office/drawing/2014/main" xmlns="" id="{256D294A-2136-1C4E-8F34-D12F57227810}"/>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58481" y="548680"/>
            <a:ext cx="7875037" cy="936170"/>
          </a:xfrm>
        </p:spPr>
        <p:txBody>
          <a:bodyPr anchor="ctr">
            <a:noAutofit/>
          </a:bodyPr>
          <a:lstStyle/>
          <a:p>
            <a:r>
              <a:rPr lang="tr-TR" sz="3600" dirty="0">
                <a:solidFill>
                  <a:schemeClr val="tx1"/>
                </a:solidFill>
                <a:latin typeface="Caveat Brush" pitchFamily="2" charset="0"/>
              </a:rPr>
              <a:t>NE ZAMAN DESTEK ALMALIYIM?</a:t>
            </a:r>
          </a:p>
        </p:txBody>
      </p:sp>
      <p:sp>
        <p:nvSpPr>
          <p:cNvPr id="3" name="2 İçerik Yer Tutucusu"/>
          <p:cNvSpPr>
            <a:spLocks noGrp="1"/>
          </p:cNvSpPr>
          <p:nvPr>
            <p:ph idx="1"/>
          </p:nvPr>
        </p:nvSpPr>
        <p:spPr>
          <a:xfrm>
            <a:off x="609600" y="2132856"/>
            <a:ext cx="10972800" cy="4389120"/>
          </a:xfrm>
        </p:spPr>
        <p:txBody>
          <a:bodyPr>
            <a:normAutofit/>
          </a:bodyPr>
          <a:lstStyle/>
          <a:p>
            <a:pPr>
              <a:lnSpc>
                <a:spcPct val="150000"/>
              </a:lnSpc>
            </a:pPr>
            <a:r>
              <a:rPr lang="tr-TR" sz="2400" dirty="0">
                <a:latin typeface="Raleway" panose="020B0503030101060003" pitchFamily="34" charset="0"/>
              </a:rPr>
              <a:t>Zamanla </a:t>
            </a:r>
            <a:r>
              <a:rPr lang="tr-TR" sz="2400" i="1" dirty="0">
                <a:latin typeface="Raleway" panose="020B0503030101060003" pitchFamily="34" charset="0"/>
              </a:rPr>
              <a:t>bu tepkilerin yoğunluğunun azalması </a:t>
            </a:r>
            <a:r>
              <a:rPr lang="tr-TR" sz="2400" dirty="0">
                <a:latin typeface="Raleway" panose="020B0503030101060003" pitchFamily="34" charset="0"/>
              </a:rPr>
              <a:t>beklenir. </a:t>
            </a:r>
            <a:endParaRPr lang="tr-TR" dirty="0">
              <a:latin typeface="Raleway" panose="020B0503030101060003" pitchFamily="34" charset="0"/>
            </a:endParaRPr>
          </a:p>
          <a:p>
            <a:pPr>
              <a:lnSpc>
                <a:spcPct val="150000"/>
              </a:lnSpc>
            </a:pPr>
            <a:r>
              <a:rPr lang="tr-TR" sz="2400" dirty="0">
                <a:latin typeface="Raleway" panose="020B0503030101060003" pitchFamily="34" charset="0"/>
              </a:rPr>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268760"/>
            <a:ext cx="10972800" cy="5343331"/>
          </a:xfrm>
        </p:spPr>
        <p:txBody>
          <a:bodyPr>
            <a:noAutofit/>
          </a:bodyPr>
          <a:lstStyle/>
          <a:p>
            <a:pPr marL="0" indent="0" algn="just">
              <a:buNone/>
            </a:pPr>
            <a:r>
              <a:rPr lang="tr-TR" sz="2100" dirty="0">
                <a:latin typeface="Raleway" panose="020B0503030101060003" pitchFamily="34" charset="0"/>
              </a:rPr>
              <a:t>Bu süreçte yaşadığınız yoğun stres ve kaygı ile başa çıkamadığınızı düşünüyorsanız psikolojik yardım almak uygun bir yaklaşım olacaktır. </a:t>
            </a:r>
          </a:p>
          <a:p>
            <a:pPr marL="0" indent="0">
              <a:buNone/>
            </a:pPr>
            <a:r>
              <a:rPr lang="tr-TR" sz="2100" dirty="0">
                <a:latin typeface="Raleway" panose="020B0503030101060003" pitchFamily="34" charset="0"/>
              </a:rPr>
              <a:t>Özellikle; </a:t>
            </a:r>
          </a:p>
          <a:p>
            <a:r>
              <a:rPr lang="tr-TR" sz="2100" dirty="0">
                <a:latin typeface="Raleway" panose="020B0503030101060003" pitchFamily="34" charset="0"/>
              </a:rPr>
              <a:t>Duygusal, fiziksel, bilişsel tepkilerinizde zamanla herhangi bir azalma </a:t>
            </a:r>
            <a:r>
              <a:rPr lang="tr-TR" sz="2100" dirty="0" smtClean="0">
                <a:latin typeface="Raleway" panose="020B0503030101060003" pitchFamily="34" charset="0"/>
              </a:rPr>
              <a:t>olmuyorsa </a:t>
            </a:r>
            <a:endParaRPr lang="tr-TR" sz="2100" dirty="0">
              <a:latin typeface="Raleway" panose="020B0503030101060003" pitchFamily="34" charset="0"/>
            </a:endParaRPr>
          </a:p>
          <a:p>
            <a:r>
              <a:rPr lang="tr-TR" sz="2100" dirty="0">
                <a:latin typeface="Raleway" panose="020B0503030101060003" pitchFamily="34" charset="0"/>
              </a:rPr>
              <a:t>Bu tepkilerin sıklığı ve yoğunluğu giderek </a:t>
            </a:r>
            <a:r>
              <a:rPr lang="tr-TR" sz="2100" dirty="0" smtClean="0">
                <a:latin typeface="Raleway" panose="020B0503030101060003" pitchFamily="34" charset="0"/>
              </a:rPr>
              <a:t>artıyorsa</a:t>
            </a:r>
            <a:endParaRPr lang="tr-TR" sz="2100" dirty="0">
              <a:latin typeface="Raleway" panose="020B0503030101060003" pitchFamily="34" charset="0"/>
            </a:endParaRPr>
          </a:p>
          <a:p>
            <a:r>
              <a:rPr lang="tr-TR" sz="2100" dirty="0">
                <a:latin typeface="Raleway" panose="020B0503030101060003" pitchFamily="34" charset="0"/>
              </a:rPr>
              <a:t>Bu tepkiler sizin günlük hayatınızı (ailenizi, işinizi ve arkadaşlık ilişkilerinizi ) ciddi şekilde olumsuz </a:t>
            </a:r>
            <a:r>
              <a:rPr lang="tr-TR" sz="2100" dirty="0" smtClean="0">
                <a:latin typeface="Raleway" panose="020B0503030101060003" pitchFamily="34" charset="0"/>
              </a:rPr>
              <a:t>etkiliyorsa </a:t>
            </a:r>
            <a:endParaRPr lang="tr-TR" sz="2100" dirty="0">
              <a:latin typeface="Raleway" panose="020B0503030101060003" pitchFamily="34" charset="0"/>
            </a:endParaRPr>
          </a:p>
          <a:p>
            <a:r>
              <a:rPr lang="tr-TR" sz="2100" dirty="0">
                <a:latin typeface="Raleway" panose="020B0503030101060003" pitchFamily="34" charset="0"/>
              </a:rPr>
              <a:t>Bir nedeni olmaksızın, çok yoğun korku ve endişe </a:t>
            </a:r>
            <a:r>
              <a:rPr lang="tr-TR" sz="2100" dirty="0" smtClean="0">
                <a:latin typeface="Raleway" panose="020B0503030101060003" pitchFamily="34" charset="0"/>
              </a:rPr>
              <a:t>yaşıyorsanız</a:t>
            </a:r>
            <a:endParaRPr lang="tr-TR" sz="2100" dirty="0">
              <a:latin typeface="Raleway" panose="020B0503030101060003" pitchFamily="34" charset="0"/>
            </a:endParaRPr>
          </a:p>
          <a:p>
            <a:r>
              <a:rPr lang="tr-TR" sz="2100" dirty="0">
                <a:latin typeface="Raleway" panose="020B0503030101060003" pitchFamily="34" charset="0"/>
              </a:rPr>
              <a:t>Aşırı kaygı ve panik belirtileri gösteriyorsanız (nefessiz kalma, sürekli titreme ve baş </a:t>
            </a:r>
            <a:r>
              <a:rPr lang="tr-TR" sz="2100" dirty="0" smtClean="0">
                <a:latin typeface="Raleway" panose="020B0503030101060003" pitchFamily="34" charset="0"/>
              </a:rPr>
              <a:t>dönmesi </a:t>
            </a:r>
            <a:r>
              <a:rPr lang="tr-TR" sz="2100" dirty="0">
                <a:latin typeface="Raleway" panose="020B0503030101060003" pitchFamily="34" charset="0"/>
              </a:rPr>
              <a:t>kalp atışının sürekli hızlanması, yüksek tansiyon, aşırı irkilme tepkileri vb</a:t>
            </a:r>
            <a:r>
              <a:rPr lang="tr-TR" sz="2100" dirty="0" smtClean="0">
                <a:latin typeface="Raleway" panose="020B0503030101060003" pitchFamily="34" charset="0"/>
              </a:rPr>
              <a:t>.)</a:t>
            </a:r>
            <a:endParaRPr lang="tr-TR" sz="2100" dirty="0">
              <a:latin typeface="Raleway" panose="020B0503030101060003" pitchFamily="34" charset="0"/>
            </a:endParaRPr>
          </a:p>
          <a:p>
            <a:r>
              <a:rPr lang="tr-TR" sz="2100" dirty="0">
                <a:latin typeface="Raleway" panose="020B0503030101060003" pitchFamily="34" charset="0"/>
              </a:rPr>
              <a:t>Geleceğe ve sevdiklerinize dair yoğun endişe ve umutsuzluk </a:t>
            </a:r>
            <a:r>
              <a:rPr lang="tr-TR" sz="2100" dirty="0" smtClean="0">
                <a:latin typeface="Raleway" panose="020B0503030101060003" pitchFamily="34" charset="0"/>
              </a:rPr>
              <a:t>hissediyorsanız</a:t>
            </a:r>
            <a:endParaRPr lang="tr-TR" sz="2100" dirty="0">
              <a:latin typeface="Raleway" panose="020B0503030101060003" pitchFamily="34" charset="0"/>
            </a:endParaRPr>
          </a:p>
          <a:p>
            <a:pPr marL="0" indent="0" algn="ctr">
              <a:buNone/>
            </a:pPr>
            <a:r>
              <a:rPr lang="tr-TR" sz="2100" b="1" dirty="0">
                <a:latin typeface="Raleway" panose="020B0503030101060003" pitchFamily="34" charset="0"/>
              </a:rPr>
              <a:t>HİÇ ZAMAN KAYBETMEDEN MUTLAKA BİR UZMANA BAŞVURUN.</a:t>
            </a:r>
          </a:p>
        </p:txBody>
      </p:sp>
      <p:sp>
        <p:nvSpPr>
          <p:cNvPr id="4" name="1 Başlık">
            <a:extLst>
              <a:ext uri="{FF2B5EF4-FFF2-40B4-BE49-F238E27FC236}">
                <a16:creationId xmlns:a16="http://schemas.microsoft.com/office/drawing/2014/main" xmlns="" id="{BE4F510E-7787-4C91-98ED-7E464FF6ED6C}"/>
              </a:ext>
            </a:extLst>
          </p:cNvPr>
          <p:cNvSpPr>
            <a:spLocks noGrp="1"/>
          </p:cNvSpPr>
          <p:nvPr>
            <p:ph type="title"/>
          </p:nvPr>
        </p:nvSpPr>
        <p:spPr>
          <a:xfrm>
            <a:off x="2158481" y="188640"/>
            <a:ext cx="7875037" cy="936170"/>
          </a:xfrm>
        </p:spPr>
        <p:txBody>
          <a:bodyPr anchor="ctr">
            <a:noAutofit/>
          </a:bodyPr>
          <a:lstStyle/>
          <a:p>
            <a:r>
              <a:rPr lang="tr-TR" sz="3600" dirty="0">
                <a:solidFill>
                  <a:schemeClr val="tx1"/>
                </a:solidFill>
                <a:latin typeface="Caveat Brush" pitchFamily="2" charset="0"/>
              </a:rPr>
              <a:t>NE ZAMAN DESTEK ALMALIYIM?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ikdörtgen 13"/>
          <p:cNvSpPr>
            <a:spLocks noChangeArrowheads="1"/>
          </p:cNvSpPr>
          <p:nvPr/>
        </p:nvSpPr>
        <p:spPr bwMode="auto">
          <a:xfrm>
            <a:off x="741371" y="476672"/>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
        <p:nvSpPr>
          <p:cNvPr id="9221" name="Metin kutusu 17"/>
          <p:cNvSpPr txBox="1">
            <a:spLocks noChangeArrowheads="1"/>
          </p:cNvSpPr>
          <p:nvPr/>
        </p:nvSpPr>
        <p:spPr bwMode="auto">
          <a:xfrm>
            <a:off x="719667" y="2420888"/>
            <a:ext cx="11233151" cy="324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Char char="Ø"/>
            </a:pPr>
            <a:r>
              <a:rPr lang="tr-TR" altLang="tr-TR" sz="2800" dirty="0">
                <a:latin typeface="Raleway" panose="020B0503030101060003" pitchFamily="34" charset="0"/>
              </a:rPr>
              <a:t>Depremin her çocukta farklı tepkilere yol açabileceği unutulmamalıdır. </a:t>
            </a:r>
          </a:p>
          <a:p>
            <a:pPr eaLnBrk="1" hangingPunct="1">
              <a:lnSpc>
                <a:spcPct val="150000"/>
              </a:lnSpc>
              <a:buFont typeface="Wingdings" panose="05000000000000000000" pitchFamily="2" charset="2"/>
              <a:buChar char="Ø"/>
            </a:pPr>
            <a:r>
              <a:rPr lang="tr-TR" altLang="tr-TR" sz="2800" dirty="0">
                <a:latin typeface="Raleway" panose="020B0503030101060003" pitchFamily="34" charset="0"/>
              </a:rPr>
              <a:t>Her çocuk deprem sırası ve sonrası yaşanabilecek travmalara aynı tepkileri vermez ya da aynı düzeyde etkilenmez.</a:t>
            </a:r>
          </a:p>
          <a:p>
            <a:pPr eaLnBrk="1" hangingPunct="1">
              <a:lnSpc>
                <a:spcPct val="150000"/>
              </a:lnSpc>
              <a:buFont typeface="Wingdings" panose="05000000000000000000" pitchFamily="2" charset="2"/>
              <a:buChar char="Ø"/>
            </a:pPr>
            <a:r>
              <a:rPr lang="tr-TR" altLang="tr-TR" sz="2800" dirty="0">
                <a:latin typeface="Raleway" panose="020B0503030101060003" pitchFamily="34" charset="0"/>
              </a:rPr>
              <a:t>Dolayısıyla deprem sonrası verilecek tepkilerde bireysel farklılıklar esastır.</a:t>
            </a:r>
          </a:p>
        </p:txBody>
      </p:sp>
    </p:spTree>
    <p:extLst>
      <p:ext uri="{BB962C8B-B14F-4D97-AF65-F5344CB8AC3E}">
        <p14:creationId xmlns:p14="http://schemas.microsoft.com/office/powerpoint/2010/main" val="3053450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859486" y="2204864"/>
            <a:ext cx="10565106" cy="3416320"/>
          </a:xfrm>
          <a:prstGeom prst="rect">
            <a:avLst/>
          </a:prstGeom>
        </p:spPr>
        <p:txBody>
          <a:bodyPr wrap="square">
            <a:spAutoFit/>
          </a:bodyPr>
          <a:lstStyle/>
          <a:p>
            <a:pPr>
              <a:lnSpc>
                <a:spcPct val="150000"/>
              </a:lnSpc>
            </a:pPr>
            <a:r>
              <a:rPr lang="tr-TR" sz="2400" dirty="0">
                <a:latin typeface="Raleway" panose="020B0503030101060003" pitchFamily="34" charset="0"/>
              </a:rPr>
              <a:t>Deprem sırasında kapalı bir ortamda </a:t>
            </a:r>
            <a:r>
              <a:rPr lang="tr-TR" sz="2400" dirty="0" smtClean="0">
                <a:latin typeface="Raleway" panose="020B0503030101060003" pitchFamily="34" charset="0"/>
              </a:rPr>
              <a:t>olma </a:t>
            </a:r>
            <a:endParaRPr lang="tr-TR" sz="2400" dirty="0">
              <a:latin typeface="Raleway" panose="020B0503030101060003" pitchFamily="34" charset="0"/>
            </a:endParaRPr>
          </a:p>
          <a:p>
            <a:pPr>
              <a:lnSpc>
                <a:spcPct val="150000"/>
              </a:lnSpc>
            </a:pPr>
            <a:r>
              <a:rPr lang="tr-TR" sz="2400" dirty="0">
                <a:latin typeface="Raleway" panose="020B0503030101060003" pitchFamily="34" charset="0"/>
              </a:rPr>
              <a:t>Depremin verdiği fiziksel </a:t>
            </a:r>
            <a:r>
              <a:rPr lang="tr-TR" sz="2400" dirty="0" smtClean="0">
                <a:latin typeface="Raleway" panose="020B0503030101060003" pitchFamily="34" charset="0"/>
              </a:rPr>
              <a:t>zarar</a:t>
            </a:r>
            <a:endParaRPr lang="tr-TR" sz="2400" dirty="0">
              <a:latin typeface="Raleway" panose="020B0503030101060003" pitchFamily="34" charset="0"/>
            </a:endParaRPr>
          </a:p>
          <a:p>
            <a:pPr>
              <a:lnSpc>
                <a:spcPct val="150000"/>
              </a:lnSpc>
            </a:pPr>
            <a:r>
              <a:rPr lang="tr-TR" sz="2400" dirty="0">
                <a:latin typeface="Raleway" panose="020B0503030101060003" pitchFamily="34" charset="0"/>
              </a:rPr>
              <a:t>Deprem sonrası yer değiştirmek zorunda </a:t>
            </a:r>
            <a:r>
              <a:rPr lang="tr-TR" sz="2400" dirty="0" smtClean="0">
                <a:latin typeface="Raleway" panose="020B0503030101060003" pitchFamily="34" charset="0"/>
              </a:rPr>
              <a:t>olma</a:t>
            </a:r>
            <a:endParaRPr lang="tr-TR" sz="2400" dirty="0">
              <a:latin typeface="Raleway" panose="020B0503030101060003" pitchFamily="34" charset="0"/>
            </a:endParaRPr>
          </a:p>
          <a:p>
            <a:pPr>
              <a:lnSpc>
                <a:spcPct val="150000"/>
              </a:lnSpc>
            </a:pPr>
            <a:r>
              <a:rPr lang="tr-TR" sz="2400" dirty="0">
                <a:latin typeface="Raleway" panose="020B0503030101060003" pitchFamily="34" charset="0"/>
              </a:rPr>
              <a:t>Deprem sonrası günlük rutinin </a:t>
            </a:r>
            <a:r>
              <a:rPr lang="tr-TR" sz="2400" dirty="0" smtClean="0">
                <a:latin typeface="Raleway" panose="020B0503030101060003" pitchFamily="34" charset="0"/>
              </a:rPr>
              <a:t>değişmesi</a:t>
            </a:r>
            <a:endParaRPr lang="tr-TR" sz="2400" dirty="0">
              <a:latin typeface="Raleway" panose="020B0503030101060003" pitchFamily="34" charset="0"/>
            </a:endParaRPr>
          </a:p>
          <a:p>
            <a:pPr>
              <a:lnSpc>
                <a:spcPct val="150000"/>
              </a:lnSpc>
            </a:pPr>
            <a:r>
              <a:rPr lang="tr-TR" sz="2400" dirty="0">
                <a:latin typeface="Raleway" panose="020B0503030101060003" pitchFamily="34" charset="0"/>
              </a:rPr>
              <a:t>Deprem sonrası sevdikleriyle daha az zaman </a:t>
            </a:r>
            <a:r>
              <a:rPr lang="tr-TR" sz="2400" dirty="0" smtClean="0">
                <a:latin typeface="Raleway" panose="020B0503030101060003" pitchFamily="34" charset="0"/>
              </a:rPr>
              <a:t>geçirme</a:t>
            </a:r>
            <a:endParaRPr lang="tr-TR" sz="2400" dirty="0">
              <a:latin typeface="Raleway" panose="020B0503030101060003" pitchFamily="34" charset="0"/>
            </a:endParaRPr>
          </a:p>
          <a:p>
            <a:pPr>
              <a:lnSpc>
                <a:spcPct val="150000"/>
              </a:lnSpc>
            </a:pPr>
            <a:r>
              <a:rPr lang="tr-TR" sz="2400" dirty="0" smtClean="0">
                <a:latin typeface="Raleway" panose="020B0503030101060003" pitchFamily="34" charset="0"/>
              </a:rPr>
              <a:t>gibi </a:t>
            </a:r>
            <a:r>
              <a:rPr lang="tr-TR" sz="2400" dirty="0">
                <a:latin typeface="Raleway" panose="020B0503030101060003" pitchFamily="34" charset="0"/>
              </a:rPr>
              <a:t>faktörler de depremden çocukların etkilenme düzeyini </a:t>
            </a:r>
            <a:r>
              <a:rPr lang="tr-TR" sz="2400" dirty="0" smtClean="0">
                <a:latin typeface="Raleway" panose="020B0503030101060003" pitchFamily="34" charset="0"/>
              </a:rPr>
              <a:t>artırabilmektedir.</a:t>
            </a:r>
            <a:endParaRPr lang="tr-TR" sz="2400" dirty="0">
              <a:latin typeface="Raleway" panose="020B0503030101060003" pitchFamily="34" charset="0"/>
            </a:endParaRPr>
          </a:p>
        </p:txBody>
      </p:sp>
      <p:sp>
        <p:nvSpPr>
          <p:cNvPr id="8" name="Dikdörtgen 13"/>
          <p:cNvSpPr>
            <a:spLocks noChangeArrowheads="1"/>
          </p:cNvSpPr>
          <p:nvPr/>
        </p:nvSpPr>
        <p:spPr bwMode="auto">
          <a:xfrm>
            <a:off x="839416" y="404664"/>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Tree>
    <p:extLst>
      <p:ext uri="{BB962C8B-B14F-4D97-AF65-F5344CB8AC3E}">
        <p14:creationId xmlns:p14="http://schemas.microsoft.com/office/powerpoint/2010/main" val="4234336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02290" y="620688"/>
            <a:ext cx="6618515" cy="947057"/>
          </a:xfrm>
        </p:spPr>
        <p:txBody>
          <a:bodyPr>
            <a:noAutofit/>
          </a:bodyPr>
          <a:lstStyle/>
          <a:p>
            <a:r>
              <a:rPr lang="tr-TR" sz="3600" dirty="0">
                <a:solidFill>
                  <a:schemeClr val="tx1"/>
                </a:solidFill>
                <a:latin typeface="Caveat Brush" pitchFamily="2" charset="0"/>
              </a:rPr>
              <a:t>0-5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7" name="İçerik Yer Tutucusu 2"/>
          <p:cNvSpPr txBox="1">
            <a:spLocks/>
          </p:cNvSpPr>
          <p:nvPr/>
        </p:nvSpPr>
        <p:spPr>
          <a:xfrm>
            <a:off x="814615" y="2276872"/>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defRPr/>
            </a:pPr>
            <a:r>
              <a:rPr lang="tr-TR" sz="2200" dirty="0" smtClean="0">
                <a:latin typeface="Raleway" panose="020B0503030101060003" pitchFamily="34" charset="0"/>
              </a:rPr>
              <a:t>Ebeveynin yanından ayrılmak istememe</a:t>
            </a:r>
          </a:p>
          <a:p>
            <a:pPr>
              <a:defRPr/>
            </a:pPr>
            <a:r>
              <a:rPr lang="tr-TR" sz="2200" dirty="0" smtClean="0">
                <a:latin typeface="Raleway" panose="020B0503030101060003" pitchFamily="34" charset="0"/>
              </a:rPr>
              <a:t>Sürekli ağlama ya da ağlamaklı olma</a:t>
            </a:r>
          </a:p>
          <a:p>
            <a:pPr>
              <a:defRPr/>
            </a:pPr>
            <a:r>
              <a:rPr lang="tr-TR" sz="2200" dirty="0" smtClean="0">
                <a:latin typeface="Raleway" panose="020B0503030101060003" pitchFamily="34" charset="0"/>
              </a:rPr>
              <a:t>Huzursuzluk hissetme, huysuz ve sinirli olma</a:t>
            </a:r>
          </a:p>
          <a:p>
            <a:pPr>
              <a:lnSpc>
                <a:spcPct val="150000"/>
              </a:lnSpc>
              <a:defRPr/>
            </a:pPr>
            <a:r>
              <a:rPr lang="tr-TR" sz="2200" dirty="0" smtClean="0">
                <a:latin typeface="Raleway" panose="020B0503030101060003" pitchFamily="34" charset="0"/>
              </a:rPr>
              <a:t>Öfke nöbetleri geçirme</a:t>
            </a:r>
          </a:p>
          <a:p>
            <a:pPr>
              <a:defRPr/>
            </a:pPr>
            <a:r>
              <a:rPr lang="tr-TR" sz="2200" dirty="0" smtClean="0">
                <a:latin typeface="Raleway" panose="020B0503030101060003" pitchFamily="34" charset="0"/>
              </a:rPr>
              <a:t>Karın ağrısı ya da baş ağrısı gibi fiziksel şikâyetler</a:t>
            </a:r>
            <a:endParaRPr lang="tr-TR" sz="2200" dirty="0">
              <a:latin typeface="Raleway" panose="020B0503030101060003" pitchFamily="34" charset="0"/>
            </a:endParaRPr>
          </a:p>
        </p:txBody>
      </p:sp>
      <p:sp>
        <p:nvSpPr>
          <p:cNvPr id="8" name="İçerik Yer Tutucusu 3"/>
          <p:cNvSpPr txBox="1">
            <a:spLocks/>
          </p:cNvSpPr>
          <p:nvPr/>
        </p:nvSpPr>
        <p:spPr>
          <a:xfrm>
            <a:off x="6106282" y="2276872"/>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defRPr/>
            </a:pPr>
            <a:r>
              <a:rPr lang="tr-TR" sz="2200" dirty="0" smtClean="0">
                <a:latin typeface="Raleway" panose="020B0503030101060003" pitchFamily="34" charset="0"/>
              </a:rPr>
              <a:t>Parmak emme ya da alt ıslatma</a:t>
            </a:r>
          </a:p>
          <a:p>
            <a:pPr>
              <a:defRPr/>
            </a:pPr>
            <a:r>
              <a:rPr lang="tr-TR" sz="2200" dirty="0" smtClean="0">
                <a:latin typeface="Raleway" panose="020B0503030101060003" pitchFamily="34" charset="0"/>
              </a:rPr>
              <a:t>Aşırı ürkeklik ya da korkuların başlaması (yalnız kalma, karanlık, hayalet vb.)</a:t>
            </a:r>
          </a:p>
          <a:p>
            <a:pPr>
              <a:defRPr/>
            </a:pPr>
            <a:r>
              <a:rPr lang="tr-TR" sz="2200" dirty="0" smtClean="0">
                <a:latin typeface="Raleway" panose="020B0503030101060003" pitchFamily="34" charset="0"/>
              </a:rPr>
              <a:t>Oyunlarda sürekli depremi canlandırma/yaşama</a:t>
            </a:r>
          </a:p>
          <a:p>
            <a:pPr>
              <a:defRPr/>
            </a:pPr>
            <a:r>
              <a:rPr lang="tr-TR" sz="2200" dirty="0" smtClean="0">
                <a:latin typeface="Raleway" panose="020B0503030101060003" pitchFamily="34" charset="0"/>
              </a:rPr>
              <a:t>Konuşma zorluğu yaşamaya başlama</a:t>
            </a:r>
            <a:endParaRPr lang="tr-TR" sz="2200" dirty="0">
              <a:latin typeface="Raleway" panose="020B0503030101060003"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553607" y="548680"/>
            <a:ext cx="6695319" cy="887693"/>
          </a:xfrm>
        </p:spPr>
        <p:txBody>
          <a:bodyPr>
            <a:noAutofit/>
          </a:bodyPr>
          <a:lstStyle/>
          <a:p>
            <a:r>
              <a:rPr lang="tr-TR" sz="3600" dirty="0">
                <a:solidFill>
                  <a:schemeClr val="tx1"/>
                </a:solidFill>
                <a:latin typeface="Caveat Brush" pitchFamily="2" charset="0"/>
              </a:rPr>
              <a:t>6-11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8" name="İçerik Yer Tutucusu 2"/>
          <p:cNvSpPr>
            <a:spLocks noGrp="1"/>
          </p:cNvSpPr>
          <p:nvPr>
            <p:ph sz="half" idx="1"/>
          </p:nvPr>
        </p:nvSpPr>
        <p:spPr>
          <a:xfrm>
            <a:off x="804334"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Ders başarısının </a:t>
            </a:r>
            <a:r>
              <a:rPr lang="tr-TR" sz="2200" dirty="0" smtClean="0">
                <a:latin typeface="Raleway" panose="020B0503030101060003" pitchFamily="34" charset="0"/>
              </a:rPr>
              <a:t>düşmesi</a:t>
            </a:r>
            <a:endParaRPr lang="tr-TR" sz="2200" dirty="0">
              <a:latin typeface="Raleway" panose="020B0503030101060003" pitchFamily="34" charset="0"/>
            </a:endParaRPr>
          </a:p>
          <a:p>
            <a:pPr>
              <a:defRPr/>
            </a:pPr>
            <a:r>
              <a:rPr lang="tr-TR" sz="2200" dirty="0">
                <a:latin typeface="Raleway" panose="020B0503030101060003" pitchFamily="34" charset="0"/>
              </a:rPr>
              <a:t>Herkesten </a:t>
            </a:r>
            <a:r>
              <a:rPr lang="tr-TR" sz="2200" dirty="0" smtClean="0">
                <a:latin typeface="Raleway" panose="020B0503030101060003" pitchFamily="34" charset="0"/>
              </a:rPr>
              <a:t>uzaklaşma/içine kapanma</a:t>
            </a:r>
            <a:endParaRPr lang="tr-TR" sz="2200" dirty="0">
              <a:latin typeface="Raleway" panose="020B0503030101060003" pitchFamily="34" charset="0"/>
            </a:endParaRPr>
          </a:p>
          <a:p>
            <a:pPr>
              <a:defRPr/>
            </a:pPr>
            <a:r>
              <a:rPr lang="tr-TR" sz="2200" dirty="0">
                <a:latin typeface="Raleway" panose="020B0503030101060003" pitchFamily="34" charset="0"/>
              </a:rPr>
              <a:t>Kâbus görme, uyumak istememe ya da uyku </a:t>
            </a:r>
            <a:r>
              <a:rPr lang="tr-TR" sz="2200" dirty="0" smtClean="0">
                <a:latin typeface="Raleway" panose="020B0503030101060003" pitchFamily="34" charset="0"/>
              </a:rPr>
              <a:t>problemleri</a:t>
            </a:r>
            <a:endParaRPr lang="tr-TR" sz="2200" dirty="0">
              <a:latin typeface="Raleway" panose="020B0503030101060003" pitchFamily="34" charset="0"/>
            </a:endParaRPr>
          </a:p>
          <a:p>
            <a:pPr>
              <a:defRPr/>
            </a:pPr>
            <a:r>
              <a:rPr lang="tr-TR" sz="2200" dirty="0">
                <a:latin typeface="Raleway" panose="020B0503030101060003" pitchFamily="34" charset="0"/>
              </a:rPr>
              <a:t>Karın ağrısı ya da baş ağrısı gibi fiziksel </a:t>
            </a:r>
            <a:r>
              <a:rPr lang="tr-TR" sz="2200" dirty="0" smtClean="0">
                <a:latin typeface="Raleway" panose="020B0503030101060003" pitchFamily="34" charset="0"/>
              </a:rPr>
              <a:t>şikâyetler</a:t>
            </a:r>
            <a:endParaRPr lang="tr-TR" sz="2200" dirty="0">
              <a:latin typeface="Raleway" panose="020B0503030101060003" pitchFamily="34" charset="0"/>
            </a:endParaRPr>
          </a:p>
          <a:p>
            <a:pPr>
              <a:defRPr/>
            </a:pPr>
            <a:r>
              <a:rPr lang="tr-TR" sz="2200" dirty="0">
                <a:latin typeface="Raleway" panose="020B0503030101060003" pitchFamily="34" charset="0"/>
              </a:rPr>
              <a:t>Aşırı alıngan, sinirli ya da kavgacı </a:t>
            </a:r>
            <a:r>
              <a:rPr lang="tr-TR" sz="2200" dirty="0" smtClean="0">
                <a:latin typeface="Raleway" panose="020B0503030101060003" pitchFamily="34" charset="0"/>
              </a:rPr>
              <a:t>olma</a:t>
            </a:r>
            <a:endParaRPr lang="tr-TR" sz="2200" dirty="0">
              <a:latin typeface="Raleway" panose="020B0503030101060003" pitchFamily="34" charset="0"/>
            </a:endParaRPr>
          </a:p>
          <a:p>
            <a:pPr>
              <a:defRPr/>
            </a:pPr>
            <a:endParaRPr lang="tr-TR" sz="2200" dirty="0">
              <a:latin typeface="Raleway" panose="020B0503030101060003" pitchFamily="34" charset="0"/>
            </a:endParaRPr>
          </a:p>
        </p:txBody>
      </p:sp>
      <p:sp>
        <p:nvSpPr>
          <p:cNvPr id="9" name="İçerik Yer Tutucusu 3"/>
          <p:cNvSpPr>
            <a:spLocks noGrp="1"/>
          </p:cNvSpPr>
          <p:nvPr>
            <p:ph sz="half" idx="2"/>
          </p:nvPr>
        </p:nvSpPr>
        <p:spPr>
          <a:xfrm>
            <a:off x="6096000"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Dikkatini toplamada güçlük </a:t>
            </a:r>
            <a:r>
              <a:rPr lang="tr-TR" sz="2200" dirty="0" smtClean="0">
                <a:latin typeface="Raleway" panose="020B0503030101060003" pitchFamily="34" charset="0"/>
              </a:rPr>
              <a:t>çekme</a:t>
            </a:r>
            <a:endParaRPr lang="tr-TR" sz="2200" dirty="0">
              <a:latin typeface="Raleway" panose="020B0503030101060003" pitchFamily="34" charset="0"/>
            </a:endParaRPr>
          </a:p>
          <a:p>
            <a:pPr>
              <a:defRPr/>
            </a:pPr>
            <a:r>
              <a:rPr lang="tr-TR" sz="2200" dirty="0">
                <a:latin typeface="Raleway" panose="020B0503030101060003" pitchFamily="34" charset="0"/>
              </a:rPr>
              <a:t>Korkular geliştirme ve hep bu korkulardan söz </a:t>
            </a:r>
            <a:r>
              <a:rPr lang="tr-TR" sz="2200" dirty="0" smtClean="0">
                <a:latin typeface="Raleway" panose="020B0503030101060003" pitchFamily="34" charset="0"/>
              </a:rPr>
              <a:t>etme</a:t>
            </a:r>
            <a:endParaRPr lang="tr-TR" sz="2200" dirty="0">
              <a:latin typeface="Raleway" panose="020B0503030101060003" pitchFamily="34" charset="0"/>
            </a:endParaRPr>
          </a:p>
          <a:p>
            <a:pPr>
              <a:defRPr/>
            </a:pPr>
            <a:r>
              <a:rPr lang="tr-TR" sz="2200" dirty="0">
                <a:latin typeface="Raleway" panose="020B0503030101060003" pitchFamily="34" charset="0"/>
              </a:rPr>
              <a:t>Sevdiği şeylerden artık zevk </a:t>
            </a:r>
            <a:r>
              <a:rPr lang="tr-TR" sz="2200" dirty="0" smtClean="0">
                <a:latin typeface="Raleway" panose="020B0503030101060003" pitchFamily="34" charset="0"/>
              </a:rPr>
              <a:t>alamama</a:t>
            </a:r>
            <a:endParaRPr lang="tr-TR" sz="2200" dirty="0">
              <a:latin typeface="Raleway" panose="020B0503030101060003" pitchFamily="34" charset="0"/>
            </a:endParaRPr>
          </a:p>
          <a:p>
            <a:pPr>
              <a:defRPr/>
            </a:pPr>
            <a:r>
              <a:rPr lang="tr-TR" sz="2200" dirty="0">
                <a:latin typeface="Raleway" panose="020B0503030101060003" pitchFamily="34" charset="0"/>
              </a:rPr>
              <a:t>Daha fazla ya da daha az yemek </a:t>
            </a:r>
            <a:r>
              <a:rPr lang="tr-TR" sz="2200" dirty="0" smtClean="0">
                <a:latin typeface="Raleway" panose="020B0503030101060003" pitchFamily="34" charset="0"/>
              </a:rPr>
              <a:t>yeme</a:t>
            </a:r>
            <a:endParaRPr lang="tr-TR" sz="2200" dirty="0">
              <a:latin typeface="Raleway" panose="020B05030301010600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999067" y="764704"/>
            <a:ext cx="10388600" cy="947057"/>
          </a:xfrm>
        </p:spPr>
        <p:txBody>
          <a:bodyPr anchor="ctr">
            <a:noAutofit/>
          </a:bodyPr>
          <a:lstStyle/>
          <a:p>
            <a:r>
              <a:rPr lang="tr-TR" sz="3600" dirty="0">
                <a:solidFill>
                  <a:schemeClr val="tx1"/>
                </a:solidFill>
                <a:latin typeface="Caveat Brush" pitchFamily="2" charset="0"/>
              </a:rPr>
              <a:t>12-18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999067"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Uyku problemleri (uykusuzluk, kabus vb.) </a:t>
            </a:r>
            <a:r>
              <a:rPr lang="tr-TR" sz="2200" dirty="0" smtClean="0">
                <a:latin typeface="Raleway" panose="020B0503030101060003" pitchFamily="34" charset="0"/>
              </a:rPr>
              <a:t>yaşama</a:t>
            </a:r>
            <a:endParaRPr lang="tr-TR" sz="2200" dirty="0">
              <a:latin typeface="Raleway" panose="020B0503030101060003" pitchFamily="34" charset="0"/>
            </a:endParaRPr>
          </a:p>
          <a:p>
            <a:pPr>
              <a:defRPr/>
            </a:pPr>
            <a:r>
              <a:rPr lang="tr-TR" sz="2200" dirty="0">
                <a:latin typeface="Raleway" panose="020B0503030101060003" pitchFamily="34" charset="0"/>
              </a:rPr>
              <a:t>Depremi hatırlatıcı yerlerden ya da kişilerden </a:t>
            </a:r>
            <a:r>
              <a:rPr lang="tr-TR" sz="2200" dirty="0" smtClean="0">
                <a:latin typeface="Raleway" panose="020B0503030101060003" pitchFamily="34" charset="0"/>
              </a:rPr>
              <a:t>kaçma</a:t>
            </a:r>
            <a:endParaRPr lang="tr-TR" sz="2200" dirty="0">
              <a:latin typeface="Raleway" panose="020B0503030101060003" pitchFamily="34" charset="0"/>
            </a:endParaRPr>
          </a:p>
          <a:p>
            <a:pPr>
              <a:defRPr/>
            </a:pPr>
            <a:r>
              <a:rPr lang="tr-TR" sz="2200" dirty="0">
                <a:latin typeface="Raleway" panose="020B0503030101060003" pitchFamily="34" charset="0"/>
              </a:rPr>
              <a:t>Deprem hakkında konuşmaktan </a:t>
            </a:r>
            <a:r>
              <a:rPr lang="tr-TR" sz="2200" dirty="0" smtClean="0">
                <a:latin typeface="Raleway" panose="020B0503030101060003" pitchFamily="34" charset="0"/>
              </a:rPr>
              <a:t>kaçınma</a:t>
            </a:r>
            <a:endParaRPr lang="tr-TR" sz="2200" dirty="0">
              <a:latin typeface="Raleway" panose="020B0503030101060003" pitchFamily="34" charset="0"/>
            </a:endParaRPr>
          </a:p>
          <a:p>
            <a:pPr>
              <a:defRPr/>
            </a:pPr>
            <a:r>
              <a:rPr lang="tr-TR" sz="2200" dirty="0">
                <a:latin typeface="Raleway" panose="020B0503030101060003" pitchFamily="34" charset="0"/>
              </a:rPr>
              <a:t>Zararlı alışkanlıklara yönelme </a:t>
            </a:r>
            <a:r>
              <a:rPr lang="tr-TR" sz="2200" dirty="0" smtClean="0">
                <a:latin typeface="Raleway" panose="020B0503030101060003" pitchFamily="34" charset="0"/>
              </a:rPr>
              <a:t>(tütün</a:t>
            </a:r>
            <a:r>
              <a:rPr lang="tr-TR" sz="2200" dirty="0">
                <a:latin typeface="Raleway" panose="020B0503030101060003" pitchFamily="34" charset="0"/>
              </a:rPr>
              <a:t>, alkol, madde vb</a:t>
            </a:r>
            <a:r>
              <a:rPr lang="tr-TR" sz="2200" dirty="0" smtClean="0">
                <a:latin typeface="Raleway" panose="020B0503030101060003" pitchFamily="34" charset="0"/>
              </a:rPr>
              <a:t>.)</a:t>
            </a:r>
            <a:endParaRPr lang="tr-TR" sz="2200" dirty="0">
              <a:latin typeface="Raleway" panose="020B0503030101060003" pitchFamily="34" charset="0"/>
            </a:endParaRPr>
          </a:p>
          <a:p>
            <a:pPr>
              <a:buNone/>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290734"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Aile ve arkadaşlardan uzaklaşma, sürekli yalnız kalma </a:t>
            </a:r>
            <a:r>
              <a:rPr lang="tr-TR" sz="2200" dirty="0" smtClean="0">
                <a:latin typeface="Raleway" panose="020B0503030101060003" pitchFamily="34" charset="0"/>
              </a:rPr>
              <a:t>isteği</a:t>
            </a:r>
            <a:endParaRPr lang="tr-TR" sz="2200" dirty="0">
              <a:latin typeface="Raleway" panose="020B0503030101060003" pitchFamily="34" charset="0"/>
            </a:endParaRPr>
          </a:p>
          <a:p>
            <a:pPr>
              <a:defRPr/>
            </a:pPr>
            <a:r>
              <a:rPr lang="tr-TR" sz="2200" dirty="0">
                <a:latin typeface="Raleway" panose="020B0503030101060003" pitchFamily="34" charset="0"/>
              </a:rPr>
              <a:t>Aşırı alıngan ya da öfkeli </a:t>
            </a:r>
            <a:r>
              <a:rPr lang="tr-TR" sz="2200" dirty="0" smtClean="0">
                <a:latin typeface="Raleway" panose="020B0503030101060003" pitchFamily="34" charset="0"/>
              </a:rPr>
              <a:t>olma</a:t>
            </a:r>
            <a:endParaRPr lang="tr-TR" sz="2200" dirty="0">
              <a:latin typeface="Raleway" panose="020B0503030101060003" pitchFamily="34" charset="0"/>
            </a:endParaRPr>
          </a:p>
          <a:p>
            <a:pPr>
              <a:defRPr/>
            </a:pPr>
            <a:r>
              <a:rPr lang="tr-TR" sz="2200" dirty="0">
                <a:latin typeface="Raleway" panose="020B0503030101060003" pitchFamily="34" charset="0"/>
              </a:rPr>
              <a:t>Sevdiği şeylerden artık zevk </a:t>
            </a:r>
            <a:r>
              <a:rPr lang="tr-TR" sz="2200" dirty="0" smtClean="0">
                <a:latin typeface="Raleway" panose="020B0503030101060003" pitchFamily="34" charset="0"/>
              </a:rPr>
              <a:t>almama</a:t>
            </a:r>
            <a:endParaRPr lang="tr-TR" sz="2200" dirty="0">
              <a:latin typeface="Raleway" panose="020B0503030101060003" pitchFamily="34" charset="0"/>
            </a:endParaRPr>
          </a:p>
        </p:txBody>
      </p:sp>
    </p:spTree>
    <p:extLst>
      <p:ext uri="{BB962C8B-B14F-4D97-AF65-F5344CB8AC3E}">
        <p14:creationId xmlns:p14="http://schemas.microsoft.com/office/powerpoint/2010/main" val="4146149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03635"/>
            <a:ext cx="10972800" cy="4389120"/>
          </a:xfrm>
        </p:spPr>
        <p:txBody>
          <a:bodyPr>
            <a:normAutofit lnSpcReduction="10000"/>
          </a:bodyPr>
          <a:lstStyle/>
          <a:p>
            <a:pPr>
              <a:lnSpc>
                <a:spcPct val="150000"/>
              </a:lnSpc>
              <a:buNone/>
            </a:pPr>
            <a:r>
              <a:rPr lang="tr-TR" sz="2400" b="1" dirty="0">
                <a:latin typeface="Raleway" panose="020B0503030101060003" pitchFamily="34" charset="0"/>
              </a:rPr>
              <a:t>DİNLEYİN</a:t>
            </a:r>
          </a:p>
          <a:p>
            <a:pPr marL="457200" indent="-457200">
              <a:lnSpc>
                <a:spcPct val="150000"/>
              </a:lnSpc>
            </a:pPr>
            <a:r>
              <a:rPr lang="tr-TR" sz="2400" dirty="0">
                <a:latin typeface="Raleway" panose="020B0503030101060003" pitchFamily="34" charset="0"/>
                <a:ea typeface="Calibri" panose="020F0502020204030204" pitchFamily="34" charset="0"/>
                <a:cs typeface="Times New Roman" panose="02020603050405020304" pitchFamily="18" charset="0"/>
              </a:rPr>
              <a:t>Çocuklar öncelikle sizin nasıl tepkiler gösterdiğinize dikkat ederler. </a:t>
            </a:r>
            <a:r>
              <a:rPr lang="tr-TR" sz="2400" dirty="0">
                <a:latin typeface="Raleway" panose="020B0503030101060003" pitchFamily="34" charset="0"/>
                <a:cs typeface="Times New Roman" panose="02020603050405020304" pitchFamily="18" charset="0"/>
              </a:rPr>
              <a:t>Bu nedenle çocuğunuzla sakin kalmaya çalışarak iletişimi kurun.</a:t>
            </a:r>
          </a:p>
          <a:p>
            <a:pPr marL="457200" indent="-457200">
              <a:lnSpc>
                <a:spcPct val="150000"/>
              </a:lnSpc>
            </a:pPr>
            <a:r>
              <a:rPr lang="tr-TR" sz="2400" dirty="0">
                <a:latin typeface="Raleway" panose="020B0503030101060003" pitchFamily="34" charset="0"/>
              </a:rPr>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a:t>
            </a:r>
            <a:r>
              <a:rPr lang="tr-TR" sz="2400" dirty="0" smtClean="0">
                <a:latin typeface="Raleway" panose="020B0503030101060003" pitchFamily="34" charset="0"/>
              </a:rPr>
              <a:t>zorlayıcı </a:t>
            </a:r>
            <a:r>
              <a:rPr lang="tr-TR" sz="2400" dirty="0">
                <a:latin typeface="Raleway" panose="020B0503030101060003" pitchFamily="34" charset="0"/>
              </a:rPr>
              <a:t>süreci atlatmaları için en sağlıklı ve doğal yoldur.</a:t>
            </a:r>
          </a:p>
        </p:txBody>
      </p:sp>
      <p:sp>
        <p:nvSpPr>
          <p:cNvPr id="4" name="Dikdörtgen 13"/>
          <p:cNvSpPr/>
          <p:nvPr/>
        </p:nvSpPr>
        <p:spPr>
          <a:xfrm>
            <a:off x="911424" y="500042"/>
            <a:ext cx="1094521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2423592" y="1412969"/>
            <a:ext cx="7776864" cy="954107"/>
          </a:xfrm>
          <a:prstGeom prst="rect">
            <a:avLst/>
          </a:prstGeom>
          <a:noFill/>
        </p:spPr>
        <p:txBody>
          <a:bodyPr wrap="square" rtlCol="0">
            <a:spAutoFit/>
          </a:bodyPr>
          <a:lstStyle/>
          <a:p>
            <a:pPr algn="just"/>
            <a:endParaRPr lang="tr-TR" sz="2800" dirty="0">
              <a:latin typeface="Times New Roman" panose="02020603050405020304" pitchFamily="18" charset="0"/>
              <a:ea typeface="Calibri" panose="020F0502020204030204" pitchFamily="34" charset="0"/>
            </a:endParaRPr>
          </a:p>
          <a:p>
            <a:pPr algn="just"/>
            <a:endParaRPr lang="tr-TR" sz="2800" dirty="0">
              <a:latin typeface="Times New Roman" panose="02020603050405020304" pitchFamily="18" charset="0"/>
              <a:cs typeface="Times New Roman" panose="02020603050405020304" pitchFamily="18" charset="0"/>
            </a:endParaRPr>
          </a:p>
        </p:txBody>
      </p:sp>
      <p:sp>
        <p:nvSpPr>
          <p:cNvPr id="6" name="5 Dikdörtgen"/>
          <p:cNvSpPr/>
          <p:nvPr/>
        </p:nvSpPr>
        <p:spPr>
          <a:xfrm>
            <a:off x="1415480" y="1628800"/>
            <a:ext cx="9073008" cy="5010602"/>
          </a:xfrm>
          <a:prstGeom prst="rect">
            <a:avLst/>
          </a:prstGeom>
        </p:spPr>
        <p:txBody>
          <a:bodyPr wrap="square">
            <a:spAutoFit/>
          </a:bodyPr>
          <a:lstStyle/>
          <a:p>
            <a:pPr>
              <a:lnSpc>
                <a:spcPct val="150000"/>
              </a:lnSpc>
            </a:pPr>
            <a:r>
              <a:rPr lang="tr-TR" sz="2400" b="1" dirty="0">
                <a:latin typeface="Raleway" panose="020B0503030101060003" pitchFamily="34" charset="0"/>
              </a:rPr>
              <a:t>ETKİLİ İLETİŞİM KURMA</a:t>
            </a:r>
          </a:p>
          <a:p>
            <a:pPr>
              <a:lnSpc>
                <a:spcPct val="150000"/>
              </a:lnSpc>
              <a:buFont typeface="Wingdings" pitchFamily="2" charset="2"/>
              <a:buChar char="Ø"/>
            </a:pPr>
            <a:r>
              <a:rPr lang="tr-TR" sz="2400" dirty="0">
                <a:latin typeface="Raleway" panose="020B0503030101060003" pitchFamily="34" charset="0"/>
              </a:rPr>
              <a:t>Deprem sonrası çocuklar yaşadıkları olayı konuşmak istediklerinde iletişime açık olmanız, doğru ve net bilgiler vermeniz gerekmektedir. </a:t>
            </a:r>
          </a:p>
          <a:p>
            <a:pPr>
              <a:lnSpc>
                <a:spcPct val="150000"/>
              </a:lnSpc>
              <a:buFont typeface="Wingdings" pitchFamily="2" charset="2"/>
              <a:buChar char="Ø"/>
            </a:pPr>
            <a:r>
              <a:rPr lang="tr-TR" sz="2400" dirty="0">
                <a:latin typeface="Raleway" panose="020B0503030101060003" pitchFamily="34" charset="0"/>
              </a:rPr>
              <a:t>Depremin neden olduğu, neden onların başına geldiği, depremin tekrar olup olmayacağı ile ilgili bir çok soruları olabilir.</a:t>
            </a:r>
          </a:p>
          <a:p>
            <a:pPr>
              <a:lnSpc>
                <a:spcPct val="150000"/>
              </a:lnSpc>
              <a:buFont typeface="Wingdings" pitchFamily="2" charset="2"/>
              <a:buChar char="Ø"/>
            </a:pPr>
            <a:r>
              <a:rPr lang="tr-TR" sz="2400" dirty="0">
                <a:latin typeface="Raleway" panose="020B0503030101060003" pitchFamily="34" charset="0"/>
              </a:rPr>
              <a:t>Soruları çocuğunuzun anlayabileceği yaşına ve gelişimine uygun şekilde doğru bilgi vererek cevaplamanız gerekmektedir.</a:t>
            </a:r>
          </a:p>
          <a:p>
            <a:pPr>
              <a:lnSpc>
                <a:spcPct val="150000"/>
              </a:lnSpc>
              <a:buFont typeface="Wingdings" pitchFamily="2" charset="2"/>
              <a:buChar char="Ø"/>
            </a:pPr>
            <a:endParaRPr lang="tr-TR" sz="2400" dirty="0">
              <a:latin typeface="Raleway" panose="020B0503030101060003" pitchFamily="34" charset="0"/>
            </a:endParaRPr>
          </a:p>
          <a:p>
            <a:pPr>
              <a:lnSpc>
                <a:spcPct val="150000"/>
              </a:lnSpc>
              <a:buFont typeface="Arial" pitchFamily="34" charset="0"/>
              <a:buChar char="•"/>
            </a:pPr>
            <a:endParaRPr lang="tr-TR" sz="2400" i="1" dirty="0">
              <a:latin typeface="Raleway" panose="020B0503030101060003" pitchFamily="34" charset="0"/>
            </a:endParaRPr>
          </a:p>
        </p:txBody>
      </p:sp>
      <p:sp>
        <p:nvSpPr>
          <p:cNvPr id="10" name="Dikdörtgen 13"/>
          <p:cNvSpPr/>
          <p:nvPr/>
        </p:nvSpPr>
        <p:spPr>
          <a:xfrm>
            <a:off x="1166778" y="692696"/>
            <a:ext cx="1047383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365540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2492896"/>
            <a:ext cx="9433048" cy="2448272"/>
          </a:xfrm>
        </p:spPr>
        <p:txBody>
          <a:bodyPr>
            <a:noAutofit/>
          </a:bodyPr>
          <a:lstStyle/>
          <a:p>
            <a:r>
              <a:rPr lang="tr-TR" sz="5400" spc="300" dirty="0" smtClean="0">
                <a:solidFill>
                  <a:schemeClr val="tx2"/>
                </a:solidFill>
                <a:latin typeface="Caveat Brush" pitchFamily="2" charset="0"/>
                <a:cs typeface="Times New Roman" panose="02020603050405020304" pitchFamily="18" charset="0"/>
              </a:rPr>
              <a:t>ACİL DURUMLAR/AFET DURUMLARI</a:t>
            </a:r>
            <a:r>
              <a:rPr lang="tr-TR" sz="5400" spc="300" dirty="0">
                <a:solidFill>
                  <a:schemeClr val="tx2"/>
                </a:solidFill>
                <a:latin typeface="Caveat Brush" pitchFamily="2" charset="0"/>
                <a:cs typeface="Times New Roman" panose="02020603050405020304" pitchFamily="18" charset="0"/>
              </a:rPr>
              <a:t/>
            </a:r>
            <a:br>
              <a:rPr lang="tr-TR" sz="5400" spc="300" dirty="0">
                <a:solidFill>
                  <a:schemeClr val="tx2"/>
                </a:solidFill>
                <a:latin typeface="Caveat Brush" pitchFamily="2" charset="0"/>
                <a:cs typeface="Times New Roman" panose="02020603050405020304" pitchFamily="18" charset="0"/>
              </a:rPr>
            </a:br>
            <a:r>
              <a:rPr lang="tr-TR" sz="5400" spc="300" dirty="0">
                <a:solidFill>
                  <a:schemeClr val="tx2"/>
                </a:solidFill>
                <a:latin typeface="Caveat Brush" pitchFamily="2" charset="0"/>
                <a:cs typeface="Times New Roman" panose="02020603050405020304" pitchFamily="18" charset="0"/>
              </a:rPr>
              <a:t>ve </a:t>
            </a:r>
            <a:br>
              <a:rPr lang="tr-TR" sz="5400" spc="300" dirty="0">
                <a:solidFill>
                  <a:schemeClr val="tx2"/>
                </a:solidFill>
                <a:latin typeface="Caveat Brush" pitchFamily="2" charset="0"/>
                <a:cs typeface="Times New Roman" panose="02020603050405020304" pitchFamily="18" charset="0"/>
              </a:rPr>
            </a:br>
            <a:r>
              <a:rPr lang="tr-TR" sz="5400" spc="300" dirty="0" smtClean="0">
                <a:solidFill>
                  <a:schemeClr val="tx2"/>
                </a:solidFill>
                <a:latin typeface="Caveat Brush" pitchFamily="2" charset="0"/>
                <a:cs typeface="Times New Roman" panose="02020603050405020304" pitchFamily="18" charset="0"/>
              </a:rPr>
              <a:t>BUNLARIN ETKİLERİ </a:t>
            </a:r>
            <a:endParaRPr lang="tr-TR" sz="5400" dirty="0">
              <a:solidFill>
                <a:schemeClr val="tx2"/>
              </a:solidFill>
              <a:latin typeface="Caveat Brush" pitchFamily="2"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5556" y="1340768"/>
            <a:ext cx="10972800" cy="4389120"/>
          </a:xfrm>
        </p:spPr>
        <p:txBody>
          <a:bodyPr>
            <a:noAutofit/>
          </a:bodyPr>
          <a:lstStyle/>
          <a:p>
            <a:pPr>
              <a:lnSpc>
                <a:spcPct val="150000"/>
              </a:lnSpc>
              <a:buNone/>
            </a:pPr>
            <a:r>
              <a:rPr lang="tr-TR" sz="1800" dirty="0">
                <a:latin typeface="Raleway" panose="020B0503030101060003" pitchFamily="34" charset="0"/>
                <a:cs typeface="Times New Roman" panose="02020603050405020304" pitchFamily="18" charset="0"/>
              </a:rPr>
              <a:t>	</a:t>
            </a:r>
            <a:r>
              <a:rPr lang="tr-TR" sz="1800" b="1" dirty="0">
                <a:latin typeface="Raleway" panose="020B0503030101060003" pitchFamily="34" charset="0"/>
                <a:cs typeface="Times New Roman" panose="02020603050405020304" pitchFamily="18" charset="0"/>
              </a:rPr>
              <a:t>NORMALLEŞTİRİN</a:t>
            </a:r>
          </a:p>
          <a:p>
            <a:pPr>
              <a:lnSpc>
                <a:spcPct val="150000"/>
              </a:lnSpc>
            </a:pPr>
            <a:r>
              <a:rPr lang="tr-TR" sz="1800" dirty="0">
                <a:latin typeface="Raleway" panose="020B0503030101060003" pitchFamily="34" charset="0"/>
                <a:cs typeface="Times New Roman" panose="02020603050405020304" pitchFamily="18" charset="0"/>
              </a:rPr>
              <a:t>Çocuklarınızın kaygı ve korku gibi yaşadıkları duyguları size anlatmalarına izin verin. Ancak onları özellikle yaşananlar hakkında konuşmak için zorlamayın. Sadece dinleyin ve anlayış gösterin. Uygun bir </a:t>
            </a:r>
            <a:r>
              <a:rPr lang="tr-TR" sz="1800" dirty="0" smtClean="0">
                <a:latin typeface="Raleway" panose="020B0503030101060003" pitchFamily="34" charset="0"/>
                <a:cs typeface="Times New Roman" panose="02020603050405020304" pitchFamily="18" charset="0"/>
              </a:rPr>
              <a:t>zamanda </a:t>
            </a:r>
            <a:r>
              <a:rPr lang="tr-TR" sz="1800" dirty="0">
                <a:latin typeface="Raleway" panose="020B0503030101060003" pitchFamily="34" charset="0"/>
                <a:cs typeface="Times New Roman" panose="02020603050405020304" pitchFamily="18" charset="0"/>
              </a:rPr>
              <a:t>deprem sürecinde yaşanan duyguların normal olduğunu anlatın. </a:t>
            </a:r>
          </a:p>
          <a:p>
            <a:pPr>
              <a:lnSpc>
                <a:spcPct val="150000"/>
              </a:lnSpc>
            </a:pPr>
            <a:r>
              <a:rPr lang="tr-TR" altLang="tr-TR" sz="1800" b="1" dirty="0">
                <a:latin typeface="Raleway" panose="020B0503030101060003" pitchFamily="34" charset="0"/>
                <a:cs typeface="Times New Roman" panose="02020603050405020304" pitchFamily="18" charset="0"/>
              </a:rPr>
              <a:t>Okul öncesi ya da ilkokul </a:t>
            </a:r>
            <a:r>
              <a:rPr lang="tr-TR" altLang="tr-TR" sz="1800" dirty="0">
                <a:latin typeface="Raleway" panose="020B0503030101060003" pitchFamily="34" charset="0"/>
                <a:cs typeface="Times New Roman" panose="02020603050405020304" pitchFamily="18" charset="0"/>
              </a:rPr>
              <a:t>dönemi çocukları her zaman yaşadıkları duyguyu sözel olarak ifade edemeyebilir. Çocuğunuzun hissettiği duyguyu anlamak ve ona yansıtmak ona yardımcı olacaktır. </a:t>
            </a:r>
            <a:r>
              <a:rPr lang="tr-TR" altLang="tr-TR" sz="1800" i="1" dirty="0">
                <a:latin typeface="Raleway" panose="020B0503030101060003" pitchFamily="34" charset="0"/>
              </a:rPr>
              <a:t> </a:t>
            </a:r>
            <a:r>
              <a:rPr lang="tr-TR" altLang="tr-TR" sz="1800" i="1" dirty="0" smtClean="0">
                <a:latin typeface="Raleway" panose="020B0503030101060003" pitchFamily="34" charset="0"/>
              </a:rPr>
              <a:t>Örneğin "</a:t>
            </a:r>
            <a:r>
              <a:rPr lang="tr-TR" sz="1800" i="1" dirty="0" smtClean="0">
                <a:latin typeface="Raleway" panose="020B0503030101060003" pitchFamily="34" charset="0"/>
              </a:rPr>
              <a:t>Oyuncakların </a:t>
            </a:r>
            <a:r>
              <a:rPr lang="tr-TR" sz="1800" i="1" dirty="0">
                <a:latin typeface="Raleway" panose="020B0503030101060003" pitchFamily="34" charset="0"/>
              </a:rPr>
              <a:t>zarar gördüğü için </a:t>
            </a:r>
            <a:r>
              <a:rPr lang="tr-TR" sz="1800" i="1" dirty="0" smtClean="0">
                <a:latin typeface="Raleway" panose="020B0503030101060003" pitchFamily="34" charset="0"/>
              </a:rPr>
              <a:t>üzüldün." diyebilirsiniz</a:t>
            </a:r>
            <a:r>
              <a:rPr lang="tr-TR" altLang="tr-TR" sz="1800" i="1" dirty="0" smtClean="0">
                <a:latin typeface="Raleway" panose="020B0503030101060003" pitchFamily="34" charset="0"/>
                <a:cs typeface="Times New Roman" panose="02020603050405020304" pitchFamily="18" charset="0"/>
              </a:rPr>
              <a:t>.</a:t>
            </a:r>
            <a:endParaRPr lang="tr-TR" sz="1800" dirty="0">
              <a:latin typeface="Raleway" panose="020B0503030101060003" pitchFamily="34" charset="0"/>
              <a:cs typeface="Times New Roman" panose="02020603050405020304" pitchFamily="18" charset="0"/>
            </a:endParaRPr>
          </a:p>
          <a:p>
            <a:pPr>
              <a:lnSpc>
                <a:spcPct val="150000"/>
              </a:lnSpc>
            </a:pPr>
            <a:r>
              <a:rPr lang="tr-TR" altLang="tr-TR" sz="1800" dirty="0">
                <a:latin typeface="Raleway" panose="020B0503030101060003" pitchFamily="34" charset="0"/>
                <a:cs typeface="Times New Roman" panose="02020603050405020304" pitchFamily="18" charset="0"/>
              </a:rPr>
              <a:t>Okul öncesi dönem çocukları henüz ben merkezci düşünmenin etkisi altında olduğu için başlarına gelen faaliyetlerden kendilerini sorumlu tutabilirler. Böyle bir </a:t>
            </a:r>
            <a:r>
              <a:rPr lang="tr-TR" altLang="tr-TR" sz="1800" dirty="0" smtClean="0">
                <a:latin typeface="Raleway" panose="020B0503030101060003" pitchFamily="34" charset="0"/>
                <a:cs typeface="Times New Roman" panose="02020603050405020304" pitchFamily="18" charset="0"/>
              </a:rPr>
              <a:t>durumda öğretmenlerin </a:t>
            </a:r>
            <a:r>
              <a:rPr lang="tr-TR" altLang="tr-TR" sz="1800" dirty="0">
                <a:latin typeface="Raleway" panose="020B0503030101060003" pitchFamily="34" charset="0"/>
                <a:cs typeface="Times New Roman" panose="02020603050405020304" pitchFamily="18" charset="0"/>
              </a:rPr>
              <a:t>çocuklara depremin doğal bir afet olduğu ve neden oluştuğunu anlatması çocuğun kendi suçu olmadığını algılaması için önemlidir.</a:t>
            </a:r>
          </a:p>
          <a:p>
            <a:pPr>
              <a:lnSpc>
                <a:spcPct val="150000"/>
              </a:lnSpc>
            </a:pPr>
            <a:endParaRPr lang="tr-TR" sz="18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xmlns="" id="{5CD2EF79-8D30-3445-AB4C-02405100FC25}"/>
              </a:ext>
            </a:extLst>
          </p:cNvPr>
          <p:cNvSpPr/>
          <p:nvPr/>
        </p:nvSpPr>
        <p:spPr>
          <a:xfrm>
            <a:off x="695400" y="500042"/>
            <a:ext cx="108012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nSpc>
                <a:spcPct val="150000"/>
              </a:lnSpc>
              <a:buNone/>
            </a:pPr>
            <a:r>
              <a:rPr lang="tr-TR" sz="2400" dirty="0">
                <a:latin typeface="Raleway" panose="020B0503030101060003" pitchFamily="34" charset="0"/>
              </a:rPr>
              <a:t>	</a:t>
            </a:r>
            <a:r>
              <a:rPr lang="tr-TR" sz="2400" b="1" dirty="0">
                <a:latin typeface="Raleway" panose="020B0503030101060003" pitchFamily="34" charset="0"/>
              </a:rPr>
              <a:t>RAHATLATIN</a:t>
            </a:r>
          </a:p>
          <a:p>
            <a:pPr>
              <a:lnSpc>
                <a:spcPct val="150000"/>
              </a:lnSpc>
            </a:pPr>
            <a:r>
              <a:rPr lang="tr-TR" sz="2400" dirty="0">
                <a:latin typeface="Raleway" panose="020B0503030101060003" pitchFamily="34" charset="0"/>
              </a:rPr>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p>
        </p:txBody>
      </p:sp>
      <p:sp>
        <p:nvSpPr>
          <p:cNvPr id="4" name="Dikdörtgen 13">
            <a:extLst>
              <a:ext uri="{FF2B5EF4-FFF2-40B4-BE49-F238E27FC236}">
                <a16:creationId xmlns:a16="http://schemas.microsoft.com/office/drawing/2014/main" xmlns="" id="{64611861-5C78-F44A-951D-2CD467243D5B}"/>
              </a:ext>
            </a:extLst>
          </p:cNvPr>
          <p:cNvSpPr/>
          <p:nvPr/>
        </p:nvSpPr>
        <p:spPr>
          <a:xfrm>
            <a:off x="839416" y="766445"/>
            <a:ext cx="1087320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556792"/>
            <a:ext cx="10972800" cy="4389120"/>
          </a:xfrm>
        </p:spPr>
        <p:txBody>
          <a:bodyPr>
            <a:normAutofit fontScale="92500" lnSpcReduction="20000"/>
          </a:bodyPr>
          <a:lstStyle/>
          <a:p>
            <a:pPr marL="0" indent="0">
              <a:lnSpc>
                <a:spcPct val="150000"/>
              </a:lnSpc>
              <a:buNone/>
            </a:pPr>
            <a:r>
              <a:rPr lang="tr-TR" sz="2400" b="1" dirty="0">
                <a:latin typeface="Raleway" panose="020B0503030101060003" pitchFamily="34" charset="0"/>
                <a:cs typeface="Times New Roman" panose="02020603050405020304" pitchFamily="18" charset="0"/>
              </a:rPr>
              <a:t>GÜVEN VERİN</a:t>
            </a:r>
          </a:p>
          <a:p>
            <a:pPr>
              <a:lnSpc>
                <a:spcPct val="150000"/>
              </a:lnSpc>
            </a:pPr>
            <a:r>
              <a:rPr lang="tr-TR" sz="2400" dirty="0">
                <a:latin typeface="Raleway" panose="020B0503030101060003" pitchFamily="34" charset="0"/>
                <a:cs typeface="Times New Roman" panose="02020603050405020304" pitchFamily="18" charset="0"/>
              </a:rPr>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a:p>
            <a:pPr algn="just">
              <a:lnSpc>
                <a:spcPct val="150000"/>
              </a:lnSpc>
            </a:pPr>
            <a:r>
              <a:rPr lang="tr-TR" altLang="tr-TR" sz="2400" dirty="0">
                <a:latin typeface="Raleway" panose="020B0503030101060003" pitchFamily="34" charset="0"/>
                <a:cs typeface="Times New Roman" panose="02020603050405020304" pitchFamily="18" charset="0"/>
              </a:rPr>
              <a:t>Çocuklar deprem sonrası aile üyelerini kaybetmekten duydukları korkuyla, anne ve babayla yatmak isteme, devamlı onların olduğu odada olma gibi bir takım davranışlar sergileyebilirler.</a:t>
            </a:r>
          </a:p>
          <a:p>
            <a:pPr algn="just">
              <a:lnSpc>
                <a:spcPct val="150000"/>
              </a:lnSpc>
            </a:pPr>
            <a:r>
              <a:rPr lang="tr-TR" altLang="tr-TR" sz="2400" dirty="0">
                <a:latin typeface="Raleway" panose="020B0503030101060003" pitchFamily="34" charset="0"/>
                <a:cs typeface="Times New Roman" panose="02020603050405020304" pitchFamily="18" charset="0"/>
              </a:rPr>
              <a:t>Bu davranışların çocuğun </a:t>
            </a:r>
            <a:r>
              <a:rPr lang="tr-TR" altLang="tr-TR" sz="2400" b="1" i="1" dirty="0" smtClean="0">
                <a:latin typeface="Raleway" panose="020B0503030101060003" pitchFamily="34" charset="0"/>
                <a:cs typeface="Times New Roman" panose="02020603050405020304" pitchFamily="18" charset="0"/>
              </a:rPr>
              <a:t>"güven ihtiyacından"</a:t>
            </a:r>
            <a:r>
              <a:rPr lang="tr-TR" altLang="tr-TR" sz="2400" dirty="0" smtClean="0">
                <a:latin typeface="Raleway" panose="020B0503030101060003" pitchFamily="34" charset="0"/>
                <a:cs typeface="Times New Roman" panose="02020603050405020304" pitchFamily="18" charset="0"/>
              </a:rPr>
              <a:t> </a:t>
            </a:r>
            <a:r>
              <a:rPr lang="tr-TR" altLang="tr-TR" sz="2400" dirty="0">
                <a:latin typeface="Raleway" panose="020B0503030101060003" pitchFamily="34" charset="0"/>
                <a:cs typeface="Times New Roman" panose="02020603050405020304" pitchFamily="18" charset="0"/>
              </a:rPr>
              <a:t>kaynaklandığının anlaşılması ve bir disiplin sorunu gibi görülmemesi önemlidir.</a:t>
            </a: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xmlns="" id="{F1805646-4F9A-FE49-B7D7-7FCF9F069A30}"/>
              </a:ext>
            </a:extLst>
          </p:cNvPr>
          <p:cNvSpPr/>
          <p:nvPr/>
        </p:nvSpPr>
        <p:spPr>
          <a:xfrm>
            <a:off x="609600" y="500042"/>
            <a:ext cx="1131904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nSpc>
                <a:spcPct val="150000"/>
              </a:lnSpc>
              <a:buNone/>
            </a:pPr>
            <a:r>
              <a:rPr lang="tr-TR" sz="2400" b="1" dirty="0">
                <a:latin typeface="Raleway" panose="020B0503030101060003" pitchFamily="34" charset="0"/>
              </a:rPr>
              <a:t>	TAKDİR EDİN</a:t>
            </a:r>
          </a:p>
          <a:p>
            <a:pPr>
              <a:lnSpc>
                <a:spcPct val="150000"/>
              </a:lnSpc>
            </a:pPr>
            <a:r>
              <a:rPr lang="tr-TR" sz="2400" dirty="0" smtClean="0">
                <a:latin typeface="Raleway" panose="020B0503030101060003" pitchFamily="34" charset="0"/>
              </a:rPr>
              <a:t>Zorlayıcı </a:t>
            </a:r>
            <a:r>
              <a:rPr lang="tr-TR" sz="2400" dirty="0">
                <a:latin typeface="Raleway" panose="020B0503030101060003" pitchFamily="34" charset="0"/>
              </a:rPr>
              <a:t>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
        <p:nvSpPr>
          <p:cNvPr id="4" name="Dikdörtgen 13">
            <a:extLst>
              <a:ext uri="{FF2B5EF4-FFF2-40B4-BE49-F238E27FC236}">
                <a16:creationId xmlns:a16="http://schemas.microsoft.com/office/drawing/2014/main" xmlns="" id="{ADB2AC65-4B7D-E34C-8741-B215D445DB52}"/>
              </a:ext>
            </a:extLst>
          </p:cNvPr>
          <p:cNvSpPr/>
          <p:nvPr/>
        </p:nvSpPr>
        <p:spPr>
          <a:xfrm>
            <a:off x="609600" y="694437"/>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40768"/>
            <a:ext cx="11103024" cy="4536504"/>
          </a:xfrm>
        </p:spPr>
        <p:txBody>
          <a:bodyPr>
            <a:normAutofit fontScale="77500" lnSpcReduction="20000"/>
          </a:bodyPr>
          <a:lstStyle/>
          <a:p>
            <a:pPr algn="just">
              <a:lnSpc>
                <a:spcPct val="160000"/>
              </a:lnSpc>
              <a:buNone/>
            </a:pPr>
            <a:r>
              <a:rPr lang="tr-TR" sz="2400" b="1" dirty="0">
                <a:latin typeface="Raleway" panose="020B0503030101060003" pitchFamily="34" charset="0"/>
                <a:cs typeface="Times New Roman" panose="02020603050405020304" pitchFamily="18" charset="0"/>
              </a:rPr>
              <a:t>	OYUN OYNAYIN</a:t>
            </a:r>
          </a:p>
          <a:p>
            <a:pPr>
              <a:lnSpc>
                <a:spcPct val="160000"/>
              </a:lnSpc>
              <a:buFont typeface="Wingdings" pitchFamily="2" charset="2"/>
              <a:buChar char="Ø"/>
            </a:pPr>
            <a:r>
              <a:rPr lang="tr-TR" sz="2400" dirty="0">
                <a:latin typeface="Raleway" panose="020B0503030101060003" pitchFamily="34" charset="0"/>
                <a:cs typeface="Times New Roman" panose="02020603050405020304" pitchFamily="18" charset="0"/>
              </a:rPr>
              <a:t>Çocuklarla birlikte eğlenceli bir şeyler yapmak ya da onlarla oyunlar oynamak size öncelikli ihtiyaç olarak gelmeyebilir. Ancak çocukların (özellikle </a:t>
            </a:r>
            <a:r>
              <a:rPr lang="tr-TR" sz="2400" dirty="0" smtClean="0">
                <a:latin typeface="Raleway" panose="020B0503030101060003" pitchFamily="34" charset="0"/>
                <a:cs typeface="Times New Roman" panose="02020603050405020304" pitchFamily="18" charset="0"/>
              </a:rPr>
              <a:t>ergenlik çağındaki çocuklar </a:t>
            </a:r>
            <a:r>
              <a:rPr lang="tr-TR" sz="2400" dirty="0">
                <a:latin typeface="Raleway" panose="020B0503030101060003" pitchFamily="34" charset="0"/>
                <a:cs typeface="Times New Roman" panose="02020603050405020304" pitchFamily="18" charset="0"/>
              </a:rPr>
              <a:t>daha isteksiz görünse de) yeniden toparlanmaları için onlarla birlikte hoşça vakit geçirecek aktiviteler yapmak oldukça önemli ve gereklidir.</a:t>
            </a:r>
          </a:p>
          <a:p>
            <a:pPr>
              <a:lnSpc>
                <a:spcPct val="160000"/>
              </a:lnSpc>
              <a:buFont typeface="Wingdings" pitchFamily="2" charset="2"/>
              <a:buChar char="Ø"/>
            </a:pPr>
            <a:r>
              <a:rPr lang="tr-TR" sz="2400" dirty="0">
                <a:latin typeface="Raleway" panose="020B0503030101060003" pitchFamily="34" charset="0"/>
              </a:rPr>
              <a:t> Kum, kil gibi doğal materyallerle oynamak çocuğunuzun duygularını oyun yoluyla dışa vurmasına katkı sağlayacaktır. </a:t>
            </a:r>
          </a:p>
          <a:p>
            <a:pPr>
              <a:lnSpc>
                <a:spcPct val="160000"/>
              </a:lnSpc>
              <a:buFont typeface="Wingdings" pitchFamily="2" charset="2"/>
              <a:buChar char="Ø"/>
            </a:pPr>
            <a:r>
              <a:rPr lang="tr-TR" sz="2400" dirty="0">
                <a:latin typeface="Raleway" panose="020B0503030101060003" pitchFamily="34" charset="0"/>
              </a:rPr>
              <a:t>Resim çizdirme, heykel yapma gibi sanat temelli oyunlar da çocukların yaşadıkları travmalarla baş etmelerine destek olabilmektedir.</a:t>
            </a:r>
          </a:p>
          <a:p>
            <a:pPr>
              <a:lnSpc>
                <a:spcPct val="160000"/>
              </a:lnSpc>
              <a:buFont typeface="Wingdings" pitchFamily="2" charset="2"/>
              <a:buChar char="Ø"/>
            </a:pPr>
            <a:r>
              <a:rPr lang="tr-TR" altLang="tr-TR" sz="2400" dirty="0">
                <a:latin typeface="Raleway" panose="020B0503030101060003" pitchFamily="34" charset="0"/>
                <a:cs typeface="Times New Roman" panose="02020603050405020304" pitchFamily="18" charset="0"/>
              </a:rPr>
              <a:t>Ortaokul ve lise dönemindeki bazı çocuklar ise yaşadıkları hakkında </a:t>
            </a:r>
            <a:r>
              <a:rPr lang="tr-TR" altLang="tr-TR" sz="2400" dirty="0" smtClean="0">
                <a:latin typeface="Raleway" panose="020B0503030101060003" pitchFamily="34" charset="0"/>
                <a:cs typeface="Times New Roman" panose="02020603050405020304" pitchFamily="18" charset="0"/>
              </a:rPr>
              <a:t>öykü yazmak </a:t>
            </a:r>
            <a:r>
              <a:rPr lang="tr-TR" altLang="tr-TR" sz="2400" dirty="0">
                <a:latin typeface="Raleway" panose="020B0503030101060003" pitchFamily="34" charset="0"/>
                <a:cs typeface="Times New Roman" panose="02020603050405020304" pitchFamily="18" charset="0"/>
              </a:rPr>
              <a:t>ya da günlük tutmak isteyebilirler</a:t>
            </a:r>
            <a:r>
              <a:rPr lang="tr-TR" altLang="tr-TR" sz="2400" dirty="0" smtClean="0">
                <a:latin typeface="Raleway" panose="020B0503030101060003" pitchFamily="34" charset="0"/>
                <a:cs typeface="Times New Roman" panose="02020603050405020304" pitchFamily="18" charset="0"/>
              </a:rPr>
              <a:t>.</a:t>
            </a:r>
            <a:endParaRPr lang="tr-TR" alt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xmlns="" id="{19662013-66A4-D741-9EF5-9CB41693138B}"/>
              </a:ext>
            </a:extLst>
          </p:cNvPr>
          <p:cNvSpPr/>
          <p:nvPr/>
        </p:nvSpPr>
        <p:spPr>
          <a:xfrm>
            <a:off x="609600" y="500042"/>
            <a:ext cx="1103101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4389120"/>
          </a:xfrm>
        </p:spPr>
        <p:txBody>
          <a:bodyPr>
            <a:noAutofit/>
          </a:bodyPr>
          <a:lstStyle/>
          <a:p>
            <a:pPr>
              <a:lnSpc>
                <a:spcPct val="150000"/>
              </a:lnSpc>
              <a:buNone/>
            </a:pPr>
            <a:r>
              <a:rPr lang="tr-TR" sz="2000" dirty="0">
                <a:latin typeface="Raleway" panose="020B0503030101060003" pitchFamily="34" charset="0"/>
              </a:rPr>
              <a:t>	</a:t>
            </a:r>
            <a:r>
              <a:rPr lang="tr-TR" sz="2000" b="1" dirty="0">
                <a:latin typeface="Raleway" panose="020B0503030101060003" pitchFamily="34" charset="0"/>
              </a:rPr>
              <a:t>MODEL OLUN</a:t>
            </a:r>
          </a:p>
          <a:p>
            <a:pPr>
              <a:lnSpc>
                <a:spcPct val="150000"/>
              </a:lnSpc>
            </a:pPr>
            <a:r>
              <a:rPr lang="tr-TR" altLang="tr-TR" sz="2000" dirty="0">
                <a:latin typeface="Raleway" panose="020B0503030101060003" pitchFamily="34" charset="0"/>
                <a:cs typeface="Times New Roman" panose="02020603050405020304" pitchFamily="18" charset="0"/>
              </a:rPr>
              <a:t>Deprem sonrası yaşadığınız duyguları çocuğunuza ifade etmemeniz sizin güçlü olduğunuz mesajını değil, duyguların saklanması gerektiği mesajını verir. Normalleştirmek için duygularınızla ilgili konuşabilirsiniz. </a:t>
            </a:r>
            <a:r>
              <a:rPr lang="tr-TR" altLang="tr-TR" sz="2000" dirty="0" smtClean="0">
                <a:latin typeface="Raleway" panose="020B0503030101060003" pitchFamily="34" charset="0"/>
                <a:cs typeface="Times New Roman" panose="02020603050405020304" pitchFamily="18" charset="0"/>
              </a:rPr>
              <a:t>Örneğin "</a:t>
            </a:r>
            <a:r>
              <a:rPr lang="tr-TR" sz="2000" i="1" dirty="0" smtClean="0">
                <a:latin typeface="Raleway" panose="020B0503030101060003" pitchFamily="34" charset="0"/>
              </a:rPr>
              <a:t>Deprem </a:t>
            </a:r>
            <a:r>
              <a:rPr lang="tr-TR" sz="2000" i="1" dirty="0">
                <a:latin typeface="Raleway" panose="020B0503030101060003" pitchFamily="34" charset="0"/>
              </a:rPr>
              <a:t>nedeniyle evimizin hasar </a:t>
            </a:r>
            <a:r>
              <a:rPr lang="tr-TR" sz="2000" i="1" dirty="0" smtClean="0">
                <a:latin typeface="Raleway" panose="020B0503030101060003" pitchFamily="34" charset="0"/>
              </a:rPr>
              <a:t>görmesine üzüldüm."</a:t>
            </a:r>
            <a:r>
              <a:rPr lang="tr-TR" altLang="tr-TR" sz="2000" dirty="0" smtClean="0">
                <a:latin typeface="Raleway" panose="020B0503030101060003" pitchFamily="34" charset="0"/>
                <a:cs typeface="Times New Roman" panose="02020603050405020304" pitchFamily="18" charset="0"/>
              </a:rPr>
              <a:t> diyebilirsiniz.</a:t>
            </a:r>
            <a:endParaRPr lang="tr-TR" sz="2000" dirty="0">
              <a:latin typeface="Raleway" panose="020B0503030101060003" pitchFamily="34" charset="0"/>
            </a:endParaRPr>
          </a:p>
          <a:p>
            <a:pPr>
              <a:lnSpc>
                <a:spcPct val="150000"/>
              </a:lnSpc>
            </a:pPr>
            <a:r>
              <a:rPr lang="tr-TR" sz="2000" dirty="0">
                <a:latin typeface="Raleway" panose="020B0503030101060003" pitchFamily="34" charset="0"/>
                <a:ea typeface="Calibri" panose="020F0502020204030204" pitchFamily="34" charset="0"/>
                <a:cs typeface="Times New Roman" panose="02020603050405020304" pitchFamily="18" charset="0"/>
              </a:rPr>
              <a:t>Ayrıca yetişkinlerin ergen yaştaki çocuklarla esnek düşünebilme konusunda model olması ve onlarla farklı başa çıkma yolları hakkında da konuşması etkili olacaktır.</a:t>
            </a:r>
          </a:p>
          <a:p>
            <a:pPr>
              <a:lnSpc>
                <a:spcPct val="150000"/>
              </a:lnSpc>
            </a:pPr>
            <a:r>
              <a:rPr lang="tr-TR" sz="2000" dirty="0">
                <a:latin typeface="Raleway" panose="020B0503030101060003" pitchFamily="34" charset="0"/>
              </a:rPr>
              <a:t>Çocuklar için günlük rutinleri korumak çok önemlidir. Bu nedenle çocuklarınızın yemek, oyun, ders, kurs ya da uyku saatlerinin değişmemesine mümkün olduğunca özen gösterin ve model olmak için rutinlerinizi koruyun.</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a16="http://schemas.microsoft.com/office/drawing/2014/main" xmlns="" id="{30CD0EBB-820B-E144-B3A9-83E8A5DE9ADC}"/>
              </a:ext>
            </a:extLst>
          </p:cNvPr>
          <p:cNvSpPr/>
          <p:nvPr/>
        </p:nvSpPr>
        <p:spPr>
          <a:xfrm>
            <a:off x="609600" y="500042"/>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5096354"/>
          </a:xfrm>
        </p:spPr>
        <p:txBody>
          <a:bodyPr>
            <a:normAutofit/>
          </a:bodyPr>
          <a:lstStyle/>
          <a:p>
            <a:pPr>
              <a:lnSpc>
                <a:spcPct val="150000"/>
              </a:lnSpc>
              <a:buNone/>
            </a:pPr>
            <a:r>
              <a:rPr lang="tr-TR" sz="2000" dirty="0">
                <a:latin typeface="Raleway" panose="020B0503030101060003" pitchFamily="34" charset="0"/>
                <a:cs typeface="Times New Roman" panose="02020603050405020304" pitchFamily="18" charset="0"/>
              </a:rPr>
              <a:t>	</a:t>
            </a:r>
            <a:r>
              <a:rPr lang="tr-TR" sz="2000" b="1" dirty="0">
                <a:latin typeface="Raleway" panose="020B0503030101060003" pitchFamily="34" charset="0"/>
                <a:cs typeface="Times New Roman" panose="02020603050405020304" pitchFamily="18" charset="0"/>
              </a:rPr>
              <a:t>SORUMLULUK ALMALARINA İZİN VERİN</a:t>
            </a:r>
          </a:p>
          <a:p>
            <a:pPr>
              <a:lnSpc>
                <a:spcPct val="150000"/>
              </a:lnSpc>
            </a:pPr>
            <a:r>
              <a:rPr lang="tr-TR" sz="2000" dirty="0">
                <a:latin typeface="Raleway" panose="020B0503030101060003" pitchFamily="34" charset="0"/>
                <a:cs typeface="Times New Roman" panose="02020603050405020304" pitchFamily="18" charset="0"/>
              </a:rPr>
              <a:t>Çocukların size ve çevrenizdekilere, alınan önlemlere </a:t>
            </a:r>
            <a:r>
              <a:rPr lang="tr-TR" sz="2000" dirty="0" smtClean="0">
                <a:latin typeface="Raleway" panose="020B0503030101060003" pitchFamily="34" charset="0"/>
                <a:cs typeface="Times New Roman" panose="02020603050405020304" pitchFamily="18" charset="0"/>
              </a:rPr>
              <a:t>uyarak </a:t>
            </a:r>
            <a:r>
              <a:rPr lang="tr-TR" sz="2000" dirty="0">
                <a:latin typeface="Raleway" panose="020B0503030101060003" pitchFamily="34" charset="0"/>
                <a:cs typeface="Times New Roman" panose="02020603050405020304" pitchFamily="18" charset="0"/>
              </a:rPr>
              <a:t>gönüllü olarak yardım etmelerine izin verin. Özellikle çocukların “her şey kontrol altında” algısının zarar görmemesi için sizin gözetiminizde yaşlarına ve gelişimlerine uygun bazı işlerde size yardımcı olmaları çok önemlidir.</a:t>
            </a:r>
          </a:p>
          <a:p>
            <a:pPr>
              <a:lnSpc>
                <a:spcPct val="150000"/>
              </a:lnSpc>
            </a:pPr>
            <a:r>
              <a:rPr lang="tr-TR" sz="2000" dirty="0">
                <a:latin typeface="Raleway" panose="020B0503030101060003" pitchFamily="34" charset="0"/>
                <a:cs typeface="Times New Roman" panose="02020603050405020304" pitchFamily="18" charset="0"/>
              </a:rPr>
              <a:t>Sorumluklarıyla ilgili farklılık olabileceğini de göz önünde bulundurun. </a:t>
            </a:r>
            <a:r>
              <a:rPr lang="tr-TR" altLang="tr-TR" sz="2000" dirty="0">
                <a:latin typeface="Raleway" panose="020B0503030101060003" pitchFamily="34" charset="0"/>
                <a:cs typeface="Times New Roman" panose="02020603050405020304" pitchFamily="18" charset="0"/>
              </a:rPr>
              <a:t>Önceden oyuncaklarını kaldıran ya da odasını toplayan çocuğunuz aile içinde sorumluluk almak </a:t>
            </a:r>
            <a:r>
              <a:rPr lang="tr-TR" altLang="tr-TR" sz="2000" dirty="0" smtClean="0">
                <a:latin typeface="Raleway" panose="020B0503030101060003" pitchFamily="34" charset="0"/>
                <a:cs typeface="Times New Roman" panose="02020603050405020304" pitchFamily="18" charset="0"/>
              </a:rPr>
              <a:t>istemeyebilir </a:t>
            </a:r>
            <a:r>
              <a:rPr lang="tr-TR" altLang="tr-TR" sz="2000" dirty="0">
                <a:latin typeface="Raleway" panose="020B0503030101060003" pitchFamily="34" charset="0"/>
                <a:cs typeface="Times New Roman" panose="02020603050405020304" pitchFamily="18" charset="0"/>
              </a:rPr>
              <a:t>ya da </a:t>
            </a:r>
            <a:r>
              <a:rPr lang="tr-TR" sz="2000" dirty="0">
                <a:latin typeface="Raleway" panose="020B0503030101060003" pitchFamily="34" charset="0"/>
                <a:cs typeface="Times New Roman" panose="02020603050405020304" pitchFamily="18" charset="0"/>
              </a:rPr>
              <a:t>okul başarısında </a:t>
            </a:r>
            <a:r>
              <a:rPr lang="tr-TR" sz="2000" dirty="0" smtClean="0">
                <a:latin typeface="Raleway" panose="020B0503030101060003" pitchFamily="34" charset="0"/>
                <a:cs typeface="Times New Roman" panose="02020603050405020304" pitchFamily="18" charset="0"/>
              </a:rPr>
              <a:t>farklılıklar yaşanabilir.</a:t>
            </a:r>
            <a:endParaRPr lang="tr-TR" sz="2000" dirty="0">
              <a:latin typeface="Raleway" panose="020B0503030101060003" pitchFamily="34" charset="0"/>
              <a:cs typeface="Times New Roman" panose="02020603050405020304" pitchFamily="18" charset="0"/>
            </a:endParaRPr>
          </a:p>
          <a:p>
            <a:pPr>
              <a:lnSpc>
                <a:spcPct val="150000"/>
              </a:lnSpc>
            </a:pPr>
            <a:r>
              <a:rPr lang="tr-TR" sz="2000" dirty="0">
                <a:latin typeface="Raleway" panose="020B0503030101060003" pitchFamily="34" charset="0"/>
              </a:rPr>
              <a:t>Çocuklar deprem öncesi sahip oldukları hedefleri kaybedebilir ya da o hedefleri artık anlamsız bulabilir. </a:t>
            </a:r>
            <a:r>
              <a:rPr lang="tr-TR" altLang="tr-TR" sz="2000" dirty="0">
                <a:latin typeface="Raleway" panose="020B0503030101060003" pitchFamily="34" charset="0"/>
              </a:rPr>
              <a:t>Uzun vadeli hedeflerden ziyade beraber kısa vadeli hedefler belirleyebilir ve bunları gerçekleştirmesi yönünde çocuğunuzu destekleyebilirsiniz.</a:t>
            </a:r>
          </a:p>
          <a:p>
            <a:pPr>
              <a:lnSpc>
                <a:spcPct val="150000"/>
              </a:lnSpc>
            </a:pPr>
            <a:endParaRPr lang="tr-TR" sz="2000" dirty="0">
              <a:latin typeface="Raleway" panose="020B0503030101060003" pitchFamily="34" charset="0"/>
            </a:endParaRPr>
          </a:p>
          <a:p>
            <a:pPr>
              <a:lnSpc>
                <a:spcPct val="150000"/>
              </a:lnSpc>
            </a:pPr>
            <a:endParaRPr lang="tr-TR" sz="2000" dirty="0">
              <a:latin typeface="Raleway" panose="020B0503030101060003" pitchFamily="34" charset="0"/>
              <a:cs typeface="Times New Roman" panose="02020603050405020304" pitchFamily="18" charset="0"/>
            </a:endParaRPr>
          </a:p>
          <a:p>
            <a:pPr>
              <a:lnSpc>
                <a:spcPct val="150000"/>
              </a:lnSpc>
            </a:pPr>
            <a:endParaRPr lang="tr-TR" sz="2000" dirty="0">
              <a:latin typeface="Raleway" panose="020B0503030101060003" pitchFamily="34" charset="0"/>
              <a:cs typeface="Times New Roman" panose="02020603050405020304" pitchFamily="18" charset="0"/>
            </a:endParaRPr>
          </a:p>
          <a:p>
            <a:pPr>
              <a:lnSpc>
                <a:spcPct val="150000"/>
              </a:lnSpc>
            </a:pPr>
            <a:endParaRPr lang="tr-TR" sz="20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xmlns="" id="{761CC585-AB64-B546-955A-A8877883989B}"/>
              </a:ext>
            </a:extLst>
          </p:cNvPr>
          <p:cNvSpPr/>
          <p:nvPr/>
        </p:nvSpPr>
        <p:spPr>
          <a:xfrm>
            <a:off x="609600" y="500042"/>
            <a:ext cx="109728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Metin kutusu 17"/>
          <p:cNvSpPr txBox="1">
            <a:spLocks noChangeArrowheads="1"/>
          </p:cNvSpPr>
          <p:nvPr/>
        </p:nvSpPr>
        <p:spPr bwMode="auto">
          <a:xfrm>
            <a:off x="1200152" y="1412875"/>
            <a:ext cx="103674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tr-TR" altLang="tr-TR" sz="2800">
              <a:latin typeface="Times New Roman" panose="02020603050405020304" pitchFamily="18" charset="0"/>
              <a:cs typeface="Calibri" panose="020F0502020204030204" pitchFamily="34" charset="0"/>
            </a:endParaRPr>
          </a:p>
          <a:p>
            <a:pPr algn="just" eaLnBrk="1" hangingPunct="1"/>
            <a:endParaRPr lang="tr-TR" altLang="tr-TR" sz="2800">
              <a:latin typeface="Times New Roman" panose="02020603050405020304" pitchFamily="18" charset="0"/>
              <a:cs typeface="Times New Roman" panose="02020603050405020304" pitchFamily="18" charset="0"/>
            </a:endParaRPr>
          </a:p>
        </p:txBody>
      </p:sp>
      <p:sp>
        <p:nvSpPr>
          <p:cNvPr id="53254" name="5 Dikdörtgen"/>
          <p:cNvSpPr>
            <a:spLocks noChangeArrowheads="1"/>
          </p:cNvSpPr>
          <p:nvPr/>
        </p:nvSpPr>
        <p:spPr bwMode="auto">
          <a:xfrm>
            <a:off x="445559" y="1428820"/>
            <a:ext cx="11330516"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b="1" dirty="0">
                <a:latin typeface="Raleway" panose="020B0503030101060003" pitchFamily="34" charset="0"/>
              </a:rPr>
              <a:t>SOSYALLİĞİ TEŞVİK EDİN</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Deprem sonrası yaşadığı olayları sindirmek için zamana ihtiyaç duyan çocuğunuza bu zamanı vermek ve yalnız kalma isteğine saygı duymanın yanı sıra bu durum uzun süre devam ederse çocuğunuzun sosyalleşme konusunda desteğe ihtiyaç duyabileceğini göz ardı etmemeniz gerekmektedir</a:t>
            </a:r>
            <a:r>
              <a:rPr lang="tr-TR" altLang="tr-TR" sz="1600" dirty="0" smtClean="0">
                <a:latin typeface="Raleway" panose="020B0503030101060003" pitchFamily="34" charset="0"/>
              </a:rPr>
              <a:t>.</a:t>
            </a:r>
            <a:endParaRPr lang="tr-TR" altLang="tr-TR" sz="1600" dirty="0">
              <a:latin typeface="Raleway" panose="020B0503030101060003" pitchFamily="34" charset="0"/>
            </a:endParaRP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deprem sonrası akranlarıyla görüşmek istemeyebilir</a:t>
            </a:r>
            <a:r>
              <a:rPr lang="tr-TR" altLang="tr-TR" sz="1600" dirty="0" smtClean="0">
                <a:latin typeface="Raleway" panose="020B0503030101060003" pitchFamily="34" charset="0"/>
              </a:rPr>
              <a:t>.</a:t>
            </a:r>
            <a:endParaRPr lang="tr-TR" altLang="tr-TR" sz="1600" dirty="0">
              <a:latin typeface="Raleway" panose="020B0503030101060003" pitchFamily="34" charset="0"/>
            </a:endParaRP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Kendi içine kapanan ve sosyal izolasyon yaşayan çocuğunuza akranlarıyla görüşmesi için fırsatlar yaratmanız önemlidir</a:t>
            </a:r>
            <a:r>
              <a:rPr lang="tr-TR" altLang="tr-TR" sz="1600" dirty="0" smtClean="0">
                <a:latin typeface="Raleway" panose="020B0503030101060003" pitchFamily="34" charset="0"/>
              </a:rPr>
              <a:t>.</a:t>
            </a:r>
            <a:endParaRPr lang="tr-TR" altLang="tr-TR" sz="1600" dirty="0">
              <a:latin typeface="Raleway" panose="020B0503030101060003" pitchFamily="34" charset="0"/>
            </a:endParaRP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Özellikle sizin sosyal hayata geri döndüğünüzü gözlemleyen çocuğunuz sizi rol model alabilir. </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akran grubunu değiştirmek isteyebilir ve deprem sonrası yaşadığı bu deneyim onu risk alma davranışlarına itebilir</a:t>
            </a:r>
            <a:r>
              <a:rPr lang="tr-TR" altLang="tr-TR" sz="1600" dirty="0" smtClean="0">
                <a:latin typeface="Raleway" panose="020B0503030101060003" pitchFamily="34" charset="0"/>
              </a:rPr>
              <a:t>.</a:t>
            </a:r>
            <a:endParaRPr lang="tr-TR" altLang="tr-TR" sz="1600" dirty="0">
              <a:latin typeface="Raleway" panose="020B0503030101060003" pitchFamily="34" charset="0"/>
            </a:endParaRP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Bu dönemde çocuğunuzun ev ve okul saatleri dışında nerede ve kimlerle olduğunu izlemeniz, olası riskli davranışlara karşı önlem almanızı sağlayabilecektir. </a:t>
            </a:r>
          </a:p>
        </p:txBody>
      </p:sp>
      <p:sp>
        <p:nvSpPr>
          <p:cNvPr id="6" name="Dikdörtgen 13">
            <a:extLst>
              <a:ext uri="{FF2B5EF4-FFF2-40B4-BE49-F238E27FC236}">
                <a16:creationId xmlns:a16="http://schemas.microsoft.com/office/drawing/2014/main" xmlns="" id="{9840ADD1-6D60-7E48-B0F6-C7B36854A9E0}"/>
              </a:ext>
            </a:extLst>
          </p:cNvPr>
          <p:cNvSpPr/>
          <p:nvPr/>
        </p:nvSpPr>
        <p:spPr>
          <a:xfrm>
            <a:off x="445560" y="500042"/>
            <a:ext cx="1141108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581453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268760"/>
            <a:ext cx="10972800" cy="4896544"/>
          </a:xfrm>
        </p:spPr>
        <p:txBody>
          <a:bodyPr>
            <a:noAutofit/>
          </a:bodyPr>
          <a:lstStyle/>
          <a:p>
            <a:pPr>
              <a:lnSpc>
                <a:spcPct val="150000"/>
              </a:lnSpc>
              <a:buNone/>
            </a:pPr>
            <a:r>
              <a:rPr lang="tr-TR" sz="2000" b="1" dirty="0">
                <a:latin typeface="Raleway" panose="020B0503030101060003" pitchFamily="34" charset="0"/>
              </a:rPr>
              <a:t>MEDYA KULLANIMINI GÖZLEMLEYİN</a:t>
            </a:r>
          </a:p>
          <a:p>
            <a:pPr>
              <a:lnSpc>
                <a:spcPct val="150000"/>
              </a:lnSpc>
              <a:buFont typeface="Wingdings" panose="05000000000000000000" pitchFamily="2" charset="2"/>
              <a:buChar char="Ø"/>
            </a:pPr>
            <a:r>
              <a:rPr lang="tr-TR" altLang="tr-TR" sz="2000" dirty="0">
                <a:latin typeface="Raleway" panose="020B0503030101060003" pitchFamily="34" charset="0"/>
              </a:rPr>
              <a:t>Görsel ve sosyal medyada verilen haberlerin içeriği ruh sağlığı uzmanları tarafından kontrol edilmediği için hangi haber içeriğinin çocuğunuzun duymasında sakınca olmadığının sorumluluğu sizlerdedir. </a:t>
            </a:r>
          </a:p>
          <a:p>
            <a:pPr>
              <a:lnSpc>
                <a:spcPct val="150000"/>
              </a:lnSpc>
              <a:buFont typeface="Wingdings" panose="05000000000000000000" pitchFamily="2" charset="2"/>
              <a:buChar char="Ø"/>
            </a:pPr>
            <a:r>
              <a:rPr lang="tr-TR" altLang="tr-TR" sz="2000" dirty="0">
                <a:latin typeface="Raleway" panose="020B0503030101060003" pitchFamily="34" charset="0"/>
              </a:rPr>
              <a:t>Deprem sonrası devamlı görsel medyada deprem haberleri, görüntüleri, depremden bahseden yayınların açılması çocukların travmalarının uzamasına yol açabilir ve tetikleyici unsur oynayabilir</a:t>
            </a:r>
            <a:r>
              <a:rPr lang="tr-TR" altLang="tr-TR" sz="2000" dirty="0" smtClean="0">
                <a:latin typeface="Raleway" panose="020B0503030101060003" pitchFamily="34" charset="0"/>
              </a:rPr>
              <a:t>.</a:t>
            </a:r>
            <a:endParaRPr lang="tr-TR" altLang="tr-TR" sz="2000" dirty="0">
              <a:latin typeface="Raleway" panose="020B0503030101060003" pitchFamily="34" charset="0"/>
            </a:endParaRPr>
          </a:p>
          <a:p>
            <a:pPr>
              <a:lnSpc>
                <a:spcPct val="150000"/>
              </a:lnSpc>
              <a:buFont typeface="Wingdings" panose="05000000000000000000" pitchFamily="2" charset="2"/>
              <a:buChar char="Ø"/>
            </a:pPr>
            <a:r>
              <a:rPr lang="tr-TR" sz="2000" dirty="0">
                <a:latin typeface="Raleway" panose="020B0503030101060003" pitchFamily="34" charset="0"/>
              </a:rPr>
              <a:t>Lise ve ortaokul dönemindeki çocukların sosyal medyaya çok kolay erişebilmesinden dolayı sosyal medyada maruz kaldıkları içeriklerin de denetlenmesi önemlidir</a:t>
            </a:r>
            <a:r>
              <a:rPr lang="tr-TR" sz="2000" dirty="0" smtClean="0">
                <a:latin typeface="Raleway" panose="020B0503030101060003" pitchFamily="34" charset="0"/>
              </a:rPr>
              <a:t>.</a:t>
            </a:r>
            <a:endParaRPr lang="tr-TR" sz="2000" dirty="0">
              <a:latin typeface="Raleway" panose="020B0503030101060003" pitchFamily="34" charset="0"/>
            </a:endParaRPr>
          </a:p>
          <a:p>
            <a:pPr>
              <a:lnSpc>
                <a:spcPct val="150000"/>
              </a:lnSpc>
              <a:buFont typeface="Wingdings" panose="05000000000000000000" pitchFamily="2" charset="2"/>
              <a:buChar char="Ø"/>
            </a:pPr>
            <a:r>
              <a:rPr lang="tr-TR" sz="2000" dirty="0">
                <a:latin typeface="Raleway" panose="020B0503030101060003" pitchFamily="34" charset="0"/>
              </a:rPr>
              <a:t>Çocukların özellikle sosyal medyada yer alan deprem görüntülerinden kendilerini nasıl koruyacakları üzerine bilinçlendirilmeleri gerekmektedir.</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a16="http://schemas.microsoft.com/office/drawing/2014/main" xmlns="" id="{8C32AD4A-6C5D-144E-B687-DCD8F3986F65}"/>
              </a:ext>
            </a:extLst>
          </p:cNvPr>
          <p:cNvSpPr/>
          <p:nvPr/>
        </p:nvSpPr>
        <p:spPr>
          <a:xfrm>
            <a:off x="609600" y="500042"/>
            <a:ext cx="1067097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2398" y="1340768"/>
            <a:ext cx="10972800" cy="4392488"/>
          </a:xfrm>
        </p:spPr>
        <p:txBody>
          <a:bodyPr>
            <a:normAutofit/>
          </a:bodyPr>
          <a:lstStyle/>
          <a:p>
            <a:pPr>
              <a:lnSpc>
                <a:spcPct val="150000"/>
              </a:lnSpc>
              <a:buNone/>
            </a:pPr>
            <a:r>
              <a:rPr lang="tr-TR" sz="2400" b="1" dirty="0">
                <a:latin typeface="Raleway" panose="020B0503030101060003" pitchFamily="34" charset="0"/>
              </a:rPr>
              <a:t>	BİLGİ EDİNİN</a:t>
            </a:r>
          </a:p>
          <a:p>
            <a:pPr>
              <a:lnSpc>
                <a:spcPct val="150000"/>
              </a:lnSpc>
            </a:pPr>
            <a:r>
              <a:rPr lang="tr-TR" sz="2400" dirty="0">
                <a:latin typeface="Raleway" panose="020B0503030101060003" pitchFamily="34" charset="0"/>
              </a:rPr>
              <a:t>Kendinize ve </a:t>
            </a:r>
            <a:r>
              <a:rPr lang="tr-TR" sz="2400" dirty="0" smtClean="0">
                <a:latin typeface="Raleway" panose="020B0503030101060003" pitchFamily="34" charset="0"/>
              </a:rPr>
              <a:t>öğrencilerinize </a:t>
            </a:r>
            <a:r>
              <a:rPr lang="tr-TR" sz="2400" dirty="0">
                <a:latin typeface="Raleway" panose="020B0503030101060003" pitchFamily="34" charset="0"/>
              </a:rPr>
              <a:t>yardımcı olmak için yapabileceğiniz en iyi şeylerden biri de doğru kaynaklardan bilgi almaktır. </a:t>
            </a:r>
            <a:endParaRPr lang="tr-TR" sz="2400" dirty="0" smtClean="0">
              <a:latin typeface="Raleway" panose="020B0503030101060003" pitchFamily="34" charset="0"/>
            </a:endParaRPr>
          </a:p>
          <a:p>
            <a:pPr>
              <a:lnSpc>
                <a:spcPct val="150000"/>
              </a:lnSpc>
            </a:pPr>
            <a:r>
              <a:rPr lang="tr-TR" sz="2400" dirty="0" smtClean="0">
                <a:latin typeface="Raleway" panose="020B0503030101060003" pitchFamily="34" charset="0"/>
              </a:rPr>
              <a:t>Öğrencilerinizle </a:t>
            </a:r>
            <a:r>
              <a:rPr lang="tr-TR" sz="2400" dirty="0">
                <a:latin typeface="Raleway" panose="020B0503030101060003" pitchFamily="34" charset="0"/>
              </a:rPr>
              <a:t>ilgili danışmak istediğiniz bir konu olduğunda yine okul rehberlik ve psikolojik danışma servisinden ve rehberlik ve araştırma merkezlerinden yardım alın</a:t>
            </a:r>
            <a:r>
              <a:rPr lang="tr-TR" sz="2400" dirty="0" smtClean="0">
                <a:latin typeface="Raleway" panose="020B0503030101060003" pitchFamily="34" charset="0"/>
              </a:rPr>
              <a:t>.</a:t>
            </a: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xmlns="" id="{21FBB7DE-915A-5542-A1F4-A3B1D33929CE}"/>
              </a:ext>
            </a:extLst>
          </p:cNvPr>
          <p:cNvSpPr/>
          <p:nvPr/>
        </p:nvSpPr>
        <p:spPr>
          <a:xfrm>
            <a:off x="452398" y="500042"/>
            <a:ext cx="1061215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5259517" cy="646331"/>
          </a:xfrm>
          <a:prstGeom prst="rect">
            <a:avLst/>
          </a:prstGeom>
        </p:spPr>
        <p:txBody>
          <a:bodyPr wrap="none">
            <a:spAutoFit/>
          </a:bodyPr>
          <a:lstStyle/>
          <a:p>
            <a:r>
              <a:rPr lang="tr-TR" sz="3600" b="1" dirty="0">
                <a:solidFill>
                  <a:schemeClr val="bg1"/>
                </a:solidFill>
                <a:latin typeface="Times New Roman" panose="02020603050405020304" pitchFamily="18" charset="0"/>
                <a:cs typeface="Times New Roman" panose="02020603050405020304" pitchFamily="18" charset="0"/>
              </a:rPr>
              <a:t>AFET VE ACİL DURUM</a:t>
            </a:r>
          </a:p>
        </p:txBody>
      </p:sp>
      <p:sp>
        <p:nvSpPr>
          <p:cNvPr id="18" name="Metin kutusu 17"/>
          <p:cNvSpPr txBox="1"/>
          <p:nvPr/>
        </p:nvSpPr>
        <p:spPr>
          <a:xfrm>
            <a:off x="1631504" y="2132856"/>
            <a:ext cx="8982276" cy="830997"/>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Acil durum: </a:t>
            </a:r>
            <a:r>
              <a:rPr lang="tr-TR" sz="2400" dirty="0">
                <a:latin typeface="Raleway" panose="020B0503030101060003" pitchFamily="34" charset="0"/>
                <a:cs typeface="Times New Roman" panose="02020603050405020304" pitchFamily="18" charset="0"/>
              </a:rPr>
              <a:t>Büyük, fakat genellikle yerel imkânlarla  baş edilebilen çapta, ivedilik gerektiren tüm durum ve hâller.</a:t>
            </a:r>
          </a:p>
        </p:txBody>
      </p:sp>
      <p:sp>
        <p:nvSpPr>
          <p:cNvPr id="20" name="Metin kutusu 19"/>
          <p:cNvSpPr txBox="1"/>
          <p:nvPr/>
        </p:nvSpPr>
        <p:spPr>
          <a:xfrm>
            <a:off x="1664492" y="3212784"/>
            <a:ext cx="8982276" cy="2308324"/>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Afet: </a:t>
            </a:r>
            <a:r>
              <a:rPr lang="tr-TR" sz="2400" dirty="0">
                <a:latin typeface="Raleway" panose="020B0503030101060003" pitchFamily="34" charset="0"/>
                <a:cs typeface="Times New Roman" panose="02020603050405020304" pitchFamily="18" charset="0"/>
              </a:rPr>
              <a:t>İnsanlar </a:t>
            </a:r>
            <a:r>
              <a:rPr lang="tr-TR" sz="2400" dirty="0" smtClean="0">
                <a:latin typeface="Raleway" panose="020B0503030101060003" pitchFamily="34" charset="0"/>
                <a:cs typeface="Times New Roman" panose="02020603050405020304" pitchFamily="18" charset="0"/>
              </a:rPr>
              <a:t>için </a:t>
            </a:r>
            <a:r>
              <a:rPr lang="tr-TR" sz="2400" dirty="0">
                <a:latin typeface="Raleway" panose="020B0503030101060003" pitchFamily="34" charset="0"/>
                <a:cs typeface="Times New Roman" panose="02020603050405020304" pitchFamily="18" charset="0"/>
              </a:rPr>
              <a:t>fiziksel, ekonomik ve sosyal kayıplar doğuran, normal yaşamı ve  insan faaliyetlerini durdurarak veya kesintiye uğratarak toplulukları etkileyen, etkilenen topluluğun kendi olanak ve kaynaklarını kullanarak üstesinden gelemeyeceği,  etkilenen toplumun baş etme kapasitesinin yeterli olmadığı, doğal, teknolojik veya  insan kökenli olaylardır.</a:t>
            </a:r>
          </a:p>
        </p:txBody>
      </p:sp>
      <p:sp>
        <p:nvSpPr>
          <p:cNvPr id="10" name="Dikdörtgen 9"/>
          <p:cNvSpPr/>
          <p:nvPr/>
        </p:nvSpPr>
        <p:spPr>
          <a:xfrm>
            <a:off x="420619" y="217642"/>
            <a:ext cx="753283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a:t>
            </a:r>
            <a:r>
              <a:rPr lang="tr-TR" sz="3600" dirty="0" smtClean="0">
                <a:latin typeface="Caveat Brush" pitchFamily="2" charset="0"/>
                <a:cs typeface="Times New Roman" panose="02020603050405020304" pitchFamily="18" charset="0"/>
              </a:rPr>
              <a:t>DURUMLAR/AFET DURUMLARI</a:t>
            </a:r>
            <a:endParaRPr lang="tr-TR" sz="3600" dirty="0">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1446531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3">
            <a:extLst>
              <a:ext uri="{FF2B5EF4-FFF2-40B4-BE49-F238E27FC236}">
                <a16:creationId xmlns:a16="http://schemas.microsoft.com/office/drawing/2014/main" xmlns="" id="{0D5E4D07-30E4-834E-8B61-C87C48D7C1B8}"/>
              </a:ext>
            </a:extLst>
          </p:cNvPr>
          <p:cNvSpPr/>
          <p:nvPr/>
        </p:nvSpPr>
        <p:spPr>
          <a:xfrm>
            <a:off x="624418" y="500042"/>
            <a:ext cx="1080017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
        <p:nvSpPr>
          <p:cNvPr id="5" name="5 Dikdörtgen"/>
          <p:cNvSpPr>
            <a:spLocks noChangeArrowheads="1"/>
          </p:cNvSpPr>
          <p:nvPr/>
        </p:nvSpPr>
        <p:spPr bwMode="auto">
          <a:xfrm>
            <a:off x="624418" y="1628800"/>
            <a:ext cx="1113578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altLang="tr-TR" sz="2400" b="1" dirty="0">
                <a:latin typeface="Raleway SemiBold" panose="020B0503030101060003" pitchFamily="34" charset="0"/>
                <a:cs typeface="Times New Roman" panose="02020603050405020304" pitchFamily="18" charset="0"/>
              </a:rPr>
              <a:t>DEĞİŞİKLİKLERDEN HABERDAR EDİN</a:t>
            </a:r>
          </a:p>
          <a:p>
            <a:pPr marL="342900" indent="-342900" eaLnBrk="1" hangingPunct="1">
              <a:lnSpc>
                <a:spcPct val="150000"/>
              </a:lnSpc>
              <a:buFont typeface="Arial" panose="020B0604020202020204" pitchFamily="34" charset="0"/>
              <a:buChar char="•"/>
            </a:pPr>
            <a:r>
              <a:rPr lang="tr-TR" altLang="tr-TR" sz="2400" dirty="0" smtClean="0">
                <a:latin typeface="Raleway" panose="020B0503030101060003" pitchFamily="34" charset="0"/>
                <a:cs typeface="Times New Roman" panose="02020603050405020304" pitchFamily="18" charset="0"/>
              </a:rPr>
              <a:t>Özellikle </a:t>
            </a:r>
            <a:r>
              <a:rPr lang="tr-TR" altLang="tr-TR" sz="2400" dirty="0">
                <a:latin typeface="Raleway" panose="020B0503030101060003" pitchFamily="34" charset="0"/>
                <a:cs typeface="Times New Roman" panose="02020603050405020304" pitchFamily="18" charset="0"/>
              </a:rPr>
              <a:t>deprem fiziksel ve maddi zararlar </a:t>
            </a:r>
            <a:r>
              <a:rPr lang="tr-TR" altLang="tr-TR" sz="2400" dirty="0" smtClean="0">
                <a:latin typeface="Raleway" panose="020B0503030101060003" pitchFamily="34" charset="0"/>
                <a:cs typeface="Times New Roman" panose="02020603050405020304" pitchFamily="18" charset="0"/>
              </a:rPr>
              <a:t>verdiyse </a:t>
            </a:r>
            <a:r>
              <a:rPr lang="tr-TR" altLang="tr-TR" sz="2400" dirty="0">
                <a:latin typeface="Raleway" panose="020B0503030101060003" pitchFamily="34" charset="0"/>
                <a:cs typeface="Times New Roman" panose="02020603050405020304" pitchFamily="18" charset="0"/>
              </a:rPr>
              <a:t>çocuklar bundan sonra ne olacağını bilmek isterler.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Evi taşıma, bir süreliğine başka bir yerde kalma ya da okul değişikliği yapılacaksa bu süreçten çocuk haberdar edilmeli ve yaşına uygun bir şekilde açıklanmalıdır.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Ortaokul ve lise dönemindeki çocuklar için karar süreçlerine onları da katmak kontrol duygularını yeniden kazanmaları yönünde de destek olabilecektir</a:t>
            </a:r>
            <a:r>
              <a:rPr lang="tr-TR" altLang="tr-TR" sz="2400" dirty="0" smtClean="0">
                <a:latin typeface="Raleway" panose="020B0503030101060003" pitchFamily="34" charset="0"/>
                <a:cs typeface="Times New Roman" panose="02020603050405020304" pitchFamily="18" charset="0"/>
              </a:rPr>
              <a:t>.</a:t>
            </a:r>
            <a:endParaRPr lang="tr-TR" altLang="tr-TR" sz="24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554983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628800"/>
            <a:ext cx="10972800" cy="4389120"/>
          </a:xfrm>
        </p:spPr>
        <p:txBody>
          <a:bodyPr>
            <a:normAutofit/>
          </a:bodyPr>
          <a:lstStyle/>
          <a:p>
            <a:pPr>
              <a:lnSpc>
                <a:spcPct val="150000"/>
              </a:lnSpc>
              <a:buNone/>
            </a:pPr>
            <a:r>
              <a:rPr lang="tr-TR" sz="2400" b="1" dirty="0">
                <a:latin typeface="Raleway" panose="020B0503030101060003" pitchFamily="34" charset="0"/>
              </a:rPr>
              <a:t>	İHMAL ETMEYİN</a:t>
            </a:r>
          </a:p>
          <a:p>
            <a:pPr>
              <a:lnSpc>
                <a:spcPct val="150000"/>
              </a:lnSpc>
            </a:pPr>
            <a:r>
              <a:rPr lang="tr-TR" sz="2400" dirty="0" smtClean="0">
                <a:latin typeface="Raleway" panose="020B0503030101060003" pitchFamily="34" charset="0"/>
              </a:rPr>
              <a:t>Öğrenciler </a:t>
            </a:r>
            <a:r>
              <a:rPr lang="tr-TR" sz="2400" dirty="0">
                <a:latin typeface="Raleway" panose="020B0503030101060003" pitchFamily="34" charset="0"/>
              </a:rPr>
              <a:t>için en önemli yardımlardan birinin öncelikle sizin toparlanmanız olduğunu unutmayın ve ihmal etmeyin. Yaşadıklarınızla baş etmek için mümkünse kendinize de zaman ayırın ve sağlığınıza dikkat edin. Yaşadıklarınızı yakınlarınızla paylaşın ya da diğer yetişkinlerle konuşun, gerekirse bir uzmandan yardım alın. </a:t>
            </a:r>
            <a:endParaRPr lang="tr-TR" sz="2400" dirty="0" smtClean="0">
              <a:latin typeface="Raleway" panose="020B0503030101060003" pitchFamily="34" charset="0"/>
            </a:endParaRPr>
          </a:p>
          <a:p>
            <a:pPr>
              <a:lnSpc>
                <a:spcPct val="150000"/>
              </a:lnSpc>
            </a:pPr>
            <a:r>
              <a:rPr lang="tr-TR" sz="2400" dirty="0" smtClean="0">
                <a:latin typeface="Raleway" panose="020B0503030101060003" pitchFamily="34" charset="0"/>
              </a:rPr>
              <a:t>Öz </a:t>
            </a:r>
            <a:r>
              <a:rPr lang="tr-TR" sz="2400" dirty="0">
                <a:latin typeface="Raleway" panose="020B0503030101060003" pitchFamily="34" charset="0"/>
              </a:rPr>
              <a:t>bakım becerilerini ve destek arama becerilerini kullanmalarını destekleyin.</a:t>
            </a:r>
          </a:p>
          <a:p>
            <a:pPr>
              <a:lnSpc>
                <a:spcPct val="150000"/>
              </a:lnSpc>
              <a:buNone/>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xmlns="" id="{F55F0E9B-8149-444D-B16E-0AD422161DB0}"/>
              </a:ext>
            </a:extLst>
          </p:cNvPr>
          <p:cNvSpPr/>
          <p:nvPr/>
        </p:nvSpPr>
        <p:spPr>
          <a:xfrm>
            <a:off x="609600" y="500042"/>
            <a:ext cx="1059896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84784"/>
            <a:ext cx="10972800" cy="4389120"/>
          </a:xfrm>
        </p:spPr>
        <p:txBody>
          <a:bodyPr>
            <a:normAutofit lnSpcReduction="10000"/>
          </a:bodyPr>
          <a:lstStyle/>
          <a:p>
            <a:pPr>
              <a:lnSpc>
                <a:spcPct val="150000"/>
              </a:lnSpc>
              <a:buNone/>
            </a:pPr>
            <a:r>
              <a:rPr lang="tr-TR" sz="2400" b="1" dirty="0">
                <a:latin typeface="Raleway" panose="020B0503030101060003" pitchFamily="34" charset="0"/>
              </a:rPr>
              <a:t>	UZMANA BAŞVURUN</a:t>
            </a:r>
          </a:p>
          <a:p>
            <a:pPr>
              <a:lnSpc>
                <a:spcPct val="150000"/>
              </a:lnSpc>
            </a:pPr>
            <a:r>
              <a:rPr lang="tr-TR" sz="2400" dirty="0" smtClean="0">
                <a:latin typeface="Raleway" panose="020B0503030101060003" pitchFamily="34" charset="0"/>
              </a:rPr>
              <a:t>Öğrencilerinizin </a:t>
            </a:r>
            <a:r>
              <a:rPr lang="tr-TR" sz="2400" dirty="0">
                <a:latin typeface="Raleway" panose="020B0503030101060003" pitchFamily="34" charset="0"/>
              </a:rPr>
              <a:t>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a:p>
            <a:pPr>
              <a:lnSpc>
                <a:spcPct val="150000"/>
              </a:lnSpc>
            </a:pPr>
            <a:r>
              <a:rPr lang="tr-TR" sz="2400" dirty="0">
                <a:latin typeface="Raleway" panose="020B0503030101060003" pitchFamily="34" charset="0"/>
              </a:rPr>
              <a:t>Ayrıca </a:t>
            </a:r>
            <a:r>
              <a:rPr lang="tr-TR" sz="2400" dirty="0" smtClean="0">
                <a:latin typeface="Raleway" panose="020B0503030101060003" pitchFamily="34" charset="0"/>
              </a:rPr>
              <a:t>öğrencilerinizin </a:t>
            </a:r>
            <a:r>
              <a:rPr lang="tr-TR" sz="2400" dirty="0">
                <a:latin typeface="Raleway" panose="020B0503030101060003" pitchFamily="34" charset="0"/>
              </a:rPr>
              <a:t>alkol kullanımı, sigara kullanımı ya da okul terki gibi riskli davranışlara yönelmesi deprem sonrasında yaşadığı travmatik olaylarla baş edemediği anlamına gelebilir. Bu durumda kesinlikle uzman desteği alınmalıdır.</a:t>
            </a:r>
          </a:p>
          <a:p>
            <a:pPr>
              <a:lnSpc>
                <a:spcPct val="150000"/>
              </a:lnSpc>
            </a:pPr>
            <a:endParaRPr lang="tr-TR" sz="2400" dirty="0">
              <a:latin typeface="Raleway" panose="020B0503030101060003" pitchFamily="34" charset="0"/>
            </a:endParaRPr>
          </a:p>
          <a:p>
            <a:pPr>
              <a:lnSpc>
                <a:spcPct val="150000"/>
              </a:lnSpc>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xmlns="" id="{E0831253-B449-0F4F-9B6A-84D9404FDE4A}"/>
              </a:ext>
            </a:extLst>
          </p:cNvPr>
          <p:cNvSpPr/>
          <p:nvPr/>
        </p:nvSpPr>
        <p:spPr>
          <a:xfrm>
            <a:off x="609600" y="500042"/>
            <a:ext cx="1081499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465106" y="332656"/>
            <a:ext cx="7261787" cy="957943"/>
          </a:xfrm>
        </p:spPr>
        <p:txBody>
          <a:bodyPr rtlCol="0" anchor="ctr">
            <a:noAutofit/>
          </a:bodyPr>
          <a:lstStyle/>
          <a:p>
            <a:pPr eaLnBrk="1" fontAlgn="auto" hangingPunct="1">
              <a:spcAft>
                <a:spcPts val="0"/>
              </a:spcAft>
              <a:defRPr/>
            </a:pPr>
            <a:r>
              <a:rPr lang="tr-TR" sz="3600" dirty="0">
                <a:latin typeface="Caveat Brush" pitchFamily="2" charset="0"/>
              </a:rPr>
              <a:t>ÇOCUKLARIN TOPARLANMA SÜRECİNDE </a:t>
            </a:r>
            <a:r>
              <a:rPr lang="tr-TR" sz="3600" dirty="0">
                <a:solidFill>
                  <a:schemeClr val="tx1"/>
                </a:solidFill>
                <a:latin typeface="Caveat Brush" pitchFamily="2" charset="0"/>
              </a:rPr>
              <a:t>OKULLARIN ÖNEMİ</a:t>
            </a:r>
          </a:p>
        </p:txBody>
      </p:sp>
      <p:sp>
        <p:nvSpPr>
          <p:cNvPr id="75777" name="1 İçerik Yer Tutucusu"/>
          <p:cNvSpPr>
            <a:spLocks noGrp="1"/>
          </p:cNvSpPr>
          <p:nvPr>
            <p:ph idx="1"/>
          </p:nvPr>
        </p:nvSpPr>
        <p:spPr>
          <a:xfrm>
            <a:off x="431371" y="1638404"/>
            <a:ext cx="11329259" cy="4526900"/>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tr-TR" sz="2400" dirty="0" smtClean="0">
                <a:latin typeface="Raleway" panose="020B0503030101060003" pitchFamily="34" charset="0"/>
              </a:rPr>
              <a:t>Okullar </a:t>
            </a:r>
            <a:r>
              <a:rPr lang="tr-TR" sz="2400" dirty="0">
                <a:latin typeface="Raleway" panose="020B0503030101060003" pitchFamily="34" charset="0"/>
              </a:rPr>
              <a:t>normalliği temsil eden ve eğitim yoluyla normal yaşama geri dönmeyi kolaylaştıran önemli kurumlardır.</a:t>
            </a:r>
          </a:p>
          <a:p>
            <a:pPr marL="0" indent="0">
              <a:buNone/>
            </a:pPr>
            <a:r>
              <a:rPr lang="tr-TR" sz="2400" dirty="0">
                <a:latin typeface="Raleway" panose="020B0503030101060003" pitchFamily="34" charset="0"/>
              </a:rPr>
              <a:t>Okulda bulunmak;</a:t>
            </a:r>
          </a:p>
          <a:p>
            <a:r>
              <a:rPr lang="tr-TR" sz="2400" dirty="0">
                <a:latin typeface="Raleway" panose="020B0503030101060003" pitchFamily="34" charset="0"/>
              </a:rPr>
              <a:t>Oyun ve diğer okul etkinliklerine </a:t>
            </a:r>
            <a:r>
              <a:rPr lang="tr-TR" sz="2400" dirty="0" smtClean="0">
                <a:latin typeface="Raleway" panose="020B0503030101060003" pitchFamily="34" charset="0"/>
              </a:rPr>
              <a:t>katılmak </a:t>
            </a:r>
            <a:r>
              <a:rPr lang="tr-TR" sz="2400" dirty="0">
                <a:latin typeface="Raleway" panose="020B0503030101060003" pitchFamily="34" charset="0"/>
              </a:rPr>
              <a:t>özellikle çocukların ihtiyaç duydukları, süreklilik, değişmezlik ve normallik hissinin oluşmasına yardımcı olur.</a:t>
            </a:r>
          </a:p>
          <a:p>
            <a:r>
              <a:rPr lang="tr-TR" sz="2400" dirty="0">
                <a:latin typeface="Raleway" panose="020B0503030101060003" pitchFamily="34" charset="0"/>
              </a:rPr>
              <a:t>Çocukların ihtiyaçlarını daha kolay ifade etmelerini sağlar.</a:t>
            </a:r>
          </a:p>
          <a:p>
            <a:r>
              <a:rPr lang="tr-TR" sz="2400" dirty="0">
                <a:latin typeface="Raleway" panose="020B0503030101060003" pitchFamily="34" charset="0"/>
                <a:cs typeface="Times New Roman" panose="02020603050405020304" pitchFamily="18" charset="0"/>
              </a:rPr>
              <a:t>Deprem gibi zorlayıcı olaylar sonrası normal tepkiler  hakkında çocukları bilgilendirerek süreci anlamlandırmalarına yardımcı </a:t>
            </a:r>
            <a:r>
              <a:rPr lang="tr-TR" sz="2400" dirty="0" smtClean="0">
                <a:latin typeface="Raleway" panose="020B0503030101060003" pitchFamily="34" charset="0"/>
                <a:cs typeface="Times New Roman" panose="02020603050405020304" pitchFamily="18" charset="0"/>
              </a:rPr>
              <a:t>olur.</a:t>
            </a:r>
            <a:endParaRPr lang="tr-TR" sz="2400" dirty="0">
              <a:latin typeface="Raleway" panose="020B0503030101060003" pitchFamily="34" charset="0"/>
              <a:cs typeface="Times New Roman" panose="02020603050405020304" pitchFamily="18" charset="0"/>
            </a:endParaRPr>
          </a:p>
          <a:p>
            <a:r>
              <a:rPr lang="tr-TR" sz="2400" dirty="0">
                <a:latin typeface="Raleway" panose="020B0503030101060003" pitchFamily="34" charset="0"/>
                <a:cs typeface="Times New Roman" panose="02020603050405020304" pitchFamily="18" charset="0"/>
              </a:rPr>
              <a:t>Çocukların iyileşme sürecine katkı sağlamak için okul ve aile arasındaki </a:t>
            </a:r>
            <a:r>
              <a:rPr lang="tr-TR" sz="2400" dirty="0" smtClean="0">
                <a:latin typeface="Raleway" panose="020B0503030101060003" pitchFamily="34" charset="0"/>
                <a:cs typeface="Times New Roman" panose="02020603050405020304" pitchFamily="18" charset="0"/>
              </a:rPr>
              <a:t>iş birliğini </a:t>
            </a:r>
            <a:r>
              <a:rPr lang="tr-TR" sz="2400" dirty="0">
                <a:latin typeface="Raleway" panose="020B0503030101060003" pitchFamily="34" charset="0"/>
                <a:cs typeface="Times New Roman" panose="02020603050405020304" pitchFamily="18" charset="0"/>
              </a:rPr>
              <a:t>güçlendirir.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İçerik Yer Tutucusu"/>
          <p:cNvSpPr>
            <a:spLocks noGrp="1"/>
          </p:cNvSpPr>
          <p:nvPr>
            <p:ph idx="1"/>
          </p:nvPr>
        </p:nvSpPr>
        <p:spPr>
          <a:xfrm>
            <a:off x="431371" y="1795737"/>
            <a:ext cx="11329259" cy="4441575"/>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tr-TR" sz="2400" dirty="0">
                <a:latin typeface="Raleway" panose="020B0503030101060003" pitchFamily="34" charset="0"/>
                <a:cs typeface="Times New Roman" panose="02020603050405020304" pitchFamily="18" charset="0"/>
              </a:rPr>
              <a:t>Çocuklarla daha çok birlikte oldukları </a:t>
            </a:r>
            <a:r>
              <a:rPr lang="tr-TR" sz="2400" dirty="0" smtClean="0">
                <a:latin typeface="Raleway" panose="020B0503030101060003" pitchFamily="34" charset="0"/>
                <a:cs typeface="Times New Roman" panose="02020603050405020304" pitchFamily="18" charset="0"/>
              </a:rPr>
              <a:t>için </a:t>
            </a:r>
            <a:r>
              <a:rPr lang="tr-TR" sz="2400" dirty="0">
                <a:latin typeface="Raleway" panose="020B0503030101060003" pitchFamily="34" charset="0"/>
                <a:cs typeface="Times New Roman" panose="02020603050405020304" pitchFamily="18" charset="0"/>
              </a:rPr>
              <a:t>onların gereksinimlerini herkesten iyi bilir ve gerektiğinde onlara yardım edebilirler.</a:t>
            </a:r>
          </a:p>
          <a:p>
            <a:pPr eaLnBrk="1" hangingPunct="1"/>
            <a:r>
              <a:rPr lang="tr-TR" sz="2400" dirty="0">
                <a:latin typeface="Raleway" panose="020B0503030101060003" pitchFamily="34" charset="0"/>
                <a:cs typeface="Times New Roman" panose="02020603050405020304" pitchFamily="18" charset="0"/>
              </a:rPr>
              <a:t>Travmatik olaylarla ilgili normal tepkiler  hakkında çocukları bilgilendirerek süreci anlamlandırmalarına yardımcı olurlar.</a:t>
            </a:r>
          </a:p>
          <a:p>
            <a:pPr eaLnBrk="1" hangingPunct="1"/>
            <a:r>
              <a:rPr lang="tr-TR" sz="2400" dirty="0">
                <a:latin typeface="Raleway" panose="020B0503030101060003" pitchFamily="34" charset="0"/>
                <a:cs typeface="Times New Roman" panose="02020603050405020304" pitchFamily="18" charset="0"/>
              </a:rPr>
              <a:t> Çocuklarla birlikte sıcak ve destekleyici bir sosyal ortam yaratarak; onların kayıplarla, acı veren anılarla başa çıkmalarına ve duygularını ifade etmelerine yönelik sınıf etkinlikleri düzenler.</a:t>
            </a:r>
          </a:p>
          <a:p>
            <a:pPr eaLnBrk="1" hangingPunct="1"/>
            <a:r>
              <a:rPr lang="tr-TR" sz="2400" dirty="0">
                <a:latin typeface="Raleway" panose="020B0503030101060003" pitchFamily="34" charset="0"/>
                <a:cs typeface="Times New Roman" panose="02020603050405020304" pitchFamily="18" charset="0"/>
              </a:rPr>
              <a:t>Çocukların iyileşme sürecine katkı sağlamak için okul ve aile arasındaki </a:t>
            </a:r>
            <a:r>
              <a:rPr lang="tr-TR" sz="2400" dirty="0" smtClean="0">
                <a:latin typeface="Raleway" panose="020B0503030101060003" pitchFamily="34" charset="0"/>
                <a:cs typeface="Times New Roman" panose="02020603050405020304" pitchFamily="18" charset="0"/>
              </a:rPr>
              <a:t>iş birliğini </a:t>
            </a:r>
            <a:r>
              <a:rPr lang="tr-TR" sz="2400" dirty="0">
                <a:latin typeface="Raleway" panose="020B0503030101060003" pitchFamily="34" charset="0"/>
                <a:cs typeface="Times New Roman" panose="02020603050405020304" pitchFamily="18" charset="0"/>
              </a:rPr>
              <a:t>güçlendirir.</a:t>
            </a:r>
          </a:p>
          <a:p>
            <a:pPr eaLnBrk="1" hangingPunct="1"/>
            <a:r>
              <a:rPr lang="tr-TR" sz="2400" dirty="0">
                <a:latin typeface="Raleway" panose="020B0503030101060003" pitchFamily="34" charset="0"/>
                <a:cs typeface="Times New Roman" panose="02020603050405020304" pitchFamily="18" charset="0"/>
              </a:rPr>
              <a:t>İleri düzeyde psikolojik yardıma gereksinim duyan çocuklar için iş birliği sağlar.</a:t>
            </a:r>
            <a:endParaRPr lang="tr-TR" sz="2400" dirty="0">
              <a:latin typeface="Raleway" panose="020B0503030101060003" pitchFamily="34" charset="0"/>
            </a:endParaRPr>
          </a:p>
        </p:txBody>
      </p:sp>
      <p:sp>
        <p:nvSpPr>
          <p:cNvPr id="4" name="2 Başlık"/>
          <p:cNvSpPr txBox="1">
            <a:spLocks/>
          </p:cNvSpPr>
          <p:nvPr/>
        </p:nvSpPr>
        <p:spPr>
          <a:xfrm>
            <a:off x="1866944" y="476672"/>
            <a:ext cx="8458111" cy="957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dirty="0">
                <a:latin typeface="Caveat Brush" pitchFamily="2" charset="0"/>
              </a:rPr>
              <a:t>ÇOCUKLARIN TOPARLANMA SÜRECİNDE ÖĞRETMENLERİN ÖNEMİ</a:t>
            </a:r>
          </a:p>
        </p:txBody>
      </p:sp>
    </p:spTree>
    <p:extLst>
      <p:ext uri="{BB962C8B-B14F-4D97-AF65-F5344CB8AC3E}">
        <p14:creationId xmlns:p14="http://schemas.microsoft.com/office/powerpoint/2010/main" val="2264696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9456" y="404664"/>
            <a:ext cx="9361040" cy="892630"/>
          </a:xfrm>
        </p:spPr>
        <p:txBody>
          <a:bodyPr anchor="ctr">
            <a:noAutofit/>
          </a:bodyPr>
          <a:lstStyle/>
          <a:p>
            <a:r>
              <a:rPr lang="tr-TR" sz="3400" dirty="0">
                <a:latin typeface="Caveat Brush" pitchFamily="2" charset="0"/>
              </a:rPr>
              <a:t>OKULLARDA ÖĞRENCİLERE UYGULANACAK PSİKOEĞİTİM PROGRAMIN GENEL AMAÇLARI-1</a:t>
            </a:r>
            <a:endParaRPr lang="tr-TR" sz="3400" dirty="0">
              <a:solidFill>
                <a:schemeClr val="tx1"/>
              </a:solidFill>
              <a:latin typeface="Caveat Brush" pitchFamily="2" charset="0"/>
            </a:endParaRPr>
          </a:p>
        </p:txBody>
      </p:sp>
      <p:sp>
        <p:nvSpPr>
          <p:cNvPr id="3" name="İçerik Yer Tutucusu 2"/>
          <p:cNvSpPr>
            <a:spLocks noGrp="1"/>
          </p:cNvSpPr>
          <p:nvPr>
            <p:ph idx="1"/>
          </p:nvPr>
        </p:nvSpPr>
        <p:spPr>
          <a:xfrm>
            <a:off x="623392" y="1772816"/>
            <a:ext cx="11247040" cy="4730931"/>
          </a:xfrm>
        </p:spPr>
        <p:txBody>
          <a:bodyPr>
            <a:noAutofit/>
          </a:bodyPr>
          <a:lstStyle/>
          <a:p>
            <a:pPr marL="457200" indent="-457200">
              <a:lnSpc>
                <a:spcPct val="150000"/>
              </a:lnSpc>
              <a:buFont typeface="+mj-lt"/>
              <a:buAutoNum type="arabicPeriod"/>
            </a:pPr>
            <a:r>
              <a:rPr lang="tr-TR" sz="2200" dirty="0">
                <a:latin typeface="Raleway" panose="020B0503030101060003" pitchFamily="34" charset="0"/>
              </a:rPr>
              <a:t>Öğrencileri </a:t>
            </a:r>
            <a:r>
              <a:rPr lang="tr-TR" sz="2200" dirty="0" err="1">
                <a:latin typeface="Raleway" panose="020B0503030101060003" pitchFamily="34" charset="0"/>
              </a:rPr>
              <a:t>travmatik</a:t>
            </a:r>
            <a:r>
              <a:rPr lang="tr-TR" sz="2200" dirty="0">
                <a:latin typeface="Raleway" panose="020B0503030101060003" pitchFamily="34" charset="0"/>
              </a:rPr>
              <a:t> olaylar ve sonrasında yaşanabilecek normal psikolojik etkiler hakkında bilgilendirmek ve onların bu konuya ilişkin farkındalıklarını </a:t>
            </a:r>
            <a:r>
              <a:rPr lang="tr-TR" sz="2200" dirty="0" smtClean="0">
                <a:latin typeface="Raleway" panose="020B0503030101060003" pitchFamily="34" charset="0"/>
              </a:rPr>
              <a:t>artırmak </a:t>
            </a:r>
            <a:endParaRPr lang="tr-TR" sz="2200" dirty="0">
              <a:latin typeface="Raleway" panose="020B0503030101060003" pitchFamily="34" charset="0"/>
            </a:endParaRPr>
          </a:p>
          <a:p>
            <a:pPr marL="457200" indent="-457200">
              <a:lnSpc>
                <a:spcPct val="150000"/>
              </a:lnSpc>
              <a:buFont typeface="+mj-lt"/>
              <a:buAutoNum type="arabicPeriod"/>
            </a:pPr>
            <a:r>
              <a:rPr lang="tr-TR" sz="2200" dirty="0">
                <a:latin typeface="Raleway" panose="020B0503030101060003" pitchFamily="34" charset="0"/>
              </a:rPr>
              <a:t>Öğrencilere kendi tepkilerini anlama ve paylaşma olanağı vererek tepkilerinin doğal olduğunu göstermek ve öğrencilerin tepkilerini </a:t>
            </a:r>
            <a:r>
              <a:rPr lang="tr-TR" sz="2200" dirty="0" smtClean="0">
                <a:latin typeface="Raleway" panose="020B0503030101060003" pitchFamily="34" charset="0"/>
              </a:rPr>
              <a:t>normalleştirmek</a:t>
            </a:r>
            <a:endParaRPr lang="tr-TR" sz="2200" dirty="0">
              <a:latin typeface="Raleway" panose="020B0503030101060003" pitchFamily="34" charset="0"/>
            </a:endParaRPr>
          </a:p>
          <a:p>
            <a:pPr marL="457200" indent="-457200">
              <a:lnSpc>
                <a:spcPct val="150000"/>
              </a:lnSpc>
              <a:buFont typeface="+mj-lt"/>
              <a:buAutoNum type="arabicPeriod"/>
            </a:pPr>
            <a:r>
              <a:rPr lang="tr-TR" sz="2200" dirty="0">
                <a:latin typeface="Raleway" panose="020B0503030101060003" pitchFamily="34" charset="0"/>
              </a:rPr>
              <a:t>Okul sistemi ile öğrenciler arasında yaşantıların paylaşılmasını sağlayarak, öğrencilerin okul ile iletişimini </a:t>
            </a:r>
            <a:r>
              <a:rPr lang="tr-TR" sz="2200" dirty="0" smtClean="0">
                <a:latin typeface="Raleway" panose="020B0503030101060003" pitchFamily="34" charset="0"/>
              </a:rPr>
              <a:t>güçlendirmek</a:t>
            </a:r>
            <a:endParaRPr lang="tr-TR" sz="2200" dirty="0">
              <a:latin typeface="Raleway" panose="020B0503030101060003" pitchFamily="34" charset="0"/>
            </a:endParaRPr>
          </a:p>
          <a:p>
            <a:pPr marL="457200" indent="-457200">
              <a:lnSpc>
                <a:spcPct val="150000"/>
              </a:lnSpc>
              <a:buFont typeface="+mj-lt"/>
              <a:buAutoNum type="arabicPeriod"/>
            </a:pPr>
            <a:r>
              <a:rPr lang="tr-TR" sz="2200" dirty="0">
                <a:latin typeface="Raleway" panose="020B0503030101060003" pitchFamily="34" charset="0"/>
              </a:rPr>
              <a:t>Öğrencilerin olumlu başa çıkma yöntemlerini fark etmelerini </a:t>
            </a:r>
            <a:r>
              <a:rPr lang="tr-TR" sz="2200" dirty="0" smtClean="0">
                <a:latin typeface="Raleway" panose="020B0503030101060003" pitchFamily="34" charset="0"/>
              </a:rPr>
              <a:t>sağlamak</a:t>
            </a:r>
            <a:endParaRPr lang="tr-TR" sz="2200" dirty="0">
              <a:latin typeface="Raleway" panose="020B0503030101060003" pitchFamily="34" charset="0"/>
            </a:endParaRPr>
          </a:p>
          <a:p>
            <a:pPr marL="457200" indent="-457200">
              <a:lnSpc>
                <a:spcPct val="150000"/>
              </a:lnSpc>
              <a:buFont typeface="+mj-lt"/>
              <a:buAutoNum type="arabicPeriod"/>
            </a:pPr>
            <a:r>
              <a:rPr lang="tr-TR" sz="2200" dirty="0">
                <a:latin typeface="Raleway" panose="020B0503030101060003" pitchFamily="34" charset="0"/>
              </a:rPr>
              <a:t>Öğrencilerin güçlü yanlarını fark etmelerini </a:t>
            </a:r>
            <a:r>
              <a:rPr lang="tr-TR" sz="2200" dirty="0" smtClean="0">
                <a:latin typeface="Raleway" panose="020B0503030101060003" pitchFamily="34" charset="0"/>
              </a:rPr>
              <a:t>sağlamak</a:t>
            </a:r>
            <a:endParaRPr lang="tr-TR" sz="2200" dirty="0">
              <a:latin typeface="Raleway" panose="020B0503030101060003" pitchFamily="34" charset="0"/>
            </a:endParaRPr>
          </a:p>
        </p:txBody>
      </p:sp>
    </p:spTree>
    <p:extLst>
      <p:ext uri="{BB962C8B-B14F-4D97-AF65-F5344CB8AC3E}">
        <p14:creationId xmlns:p14="http://schemas.microsoft.com/office/powerpoint/2010/main" val="962372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5400" y="692696"/>
            <a:ext cx="10081120" cy="892630"/>
          </a:xfrm>
        </p:spPr>
        <p:txBody>
          <a:bodyPr anchor="ctr">
            <a:noAutofit/>
          </a:bodyPr>
          <a:lstStyle/>
          <a:p>
            <a:r>
              <a:rPr lang="tr-TR" sz="3400" dirty="0">
                <a:latin typeface="Caveat Brush" pitchFamily="2" charset="0"/>
              </a:rPr>
              <a:t>OKULLARDA ÖĞRENCİLERE UYGULANACAK PSİKOEĞİTİM PROGRAMIN GENEL AMAÇLARI-2</a:t>
            </a:r>
            <a:endParaRPr lang="tr-TR" sz="3400" dirty="0">
              <a:solidFill>
                <a:schemeClr val="tx1"/>
              </a:solidFill>
              <a:latin typeface="Caveat Brush" pitchFamily="2" charset="0"/>
            </a:endParaRPr>
          </a:p>
        </p:txBody>
      </p:sp>
      <p:sp>
        <p:nvSpPr>
          <p:cNvPr id="3" name="İçerik Yer Tutucusu 2"/>
          <p:cNvSpPr>
            <a:spLocks noGrp="1"/>
          </p:cNvSpPr>
          <p:nvPr>
            <p:ph idx="1"/>
          </p:nvPr>
        </p:nvSpPr>
        <p:spPr>
          <a:xfrm>
            <a:off x="609600" y="2492896"/>
            <a:ext cx="10972800" cy="4120546"/>
          </a:xfrm>
        </p:spPr>
        <p:txBody>
          <a:bodyPr>
            <a:noAutofit/>
          </a:bodyPr>
          <a:lstStyle/>
          <a:p>
            <a:pPr marL="457200" indent="-457200">
              <a:lnSpc>
                <a:spcPct val="150000"/>
              </a:lnSpc>
              <a:buFont typeface="+mj-lt"/>
              <a:buAutoNum type="arabicPeriod" startAt="6"/>
            </a:pPr>
            <a:r>
              <a:rPr lang="tr-TR" sz="2400" dirty="0">
                <a:latin typeface="Raleway" panose="020B0503030101060003" pitchFamily="34" charset="0"/>
              </a:rPr>
              <a:t>Öğrencilerin sosyal destek kaynaklarını fark etmelerini </a:t>
            </a:r>
            <a:r>
              <a:rPr lang="tr-TR" sz="2400" dirty="0" smtClean="0">
                <a:latin typeface="Raleway" panose="020B0503030101060003" pitchFamily="34" charset="0"/>
              </a:rPr>
              <a:t>sağlamak</a:t>
            </a:r>
            <a:endParaRPr lang="tr-TR" sz="2400" dirty="0">
              <a:latin typeface="Raleway" panose="020B0503030101060003" pitchFamily="34" charset="0"/>
            </a:endParaRPr>
          </a:p>
          <a:p>
            <a:pPr marL="457200" indent="-457200">
              <a:lnSpc>
                <a:spcPct val="150000"/>
              </a:lnSpc>
              <a:buFont typeface="+mj-lt"/>
              <a:buAutoNum type="arabicPeriod" startAt="6"/>
            </a:pPr>
            <a:r>
              <a:rPr lang="tr-TR" sz="2400" dirty="0">
                <a:latin typeface="Raleway" panose="020B0503030101060003" pitchFamily="34" charset="0"/>
              </a:rPr>
              <a:t>Öğrencilere geleceğe ilişkin olumlu bakış açısı </a:t>
            </a:r>
            <a:r>
              <a:rPr lang="tr-TR" sz="2400" dirty="0" smtClean="0">
                <a:latin typeface="Raleway" panose="020B0503030101060003" pitchFamily="34" charset="0"/>
              </a:rPr>
              <a:t>kazandırmak</a:t>
            </a:r>
            <a:endParaRPr lang="tr-TR" sz="2400" dirty="0">
              <a:latin typeface="Raleway" panose="020B0503030101060003" pitchFamily="34" charset="0"/>
            </a:endParaRPr>
          </a:p>
          <a:p>
            <a:pPr marL="457200" indent="-457200">
              <a:lnSpc>
                <a:spcPct val="150000"/>
              </a:lnSpc>
              <a:buFont typeface="+mj-lt"/>
              <a:buAutoNum type="arabicPeriod" startAt="6"/>
            </a:pPr>
            <a:r>
              <a:rPr lang="tr-TR" sz="2400" dirty="0">
                <a:latin typeface="Raleway" panose="020B0503030101060003" pitchFamily="34" charset="0"/>
              </a:rPr>
              <a:t>Öğrencilerin duygu ve düşüncelerini ifade etmelerini </a:t>
            </a:r>
            <a:r>
              <a:rPr lang="tr-TR" sz="2400" dirty="0" smtClean="0">
                <a:latin typeface="Raleway" panose="020B0503030101060003" pitchFamily="34" charset="0"/>
              </a:rPr>
              <a:t>sağlamak</a:t>
            </a:r>
            <a:endParaRPr lang="tr-TR" sz="2400" dirty="0">
              <a:latin typeface="Raleway" panose="020B0503030101060003" pitchFamily="34" charset="0"/>
            </a:endParaRPr>
          </a:p>
          <a:p>
            <a:pPr marL="457200" indent="-457200">
              <a:lnSpc>
                <a:spcPct val="150000"/>
              </a:lnSpc>
              <a:buFont typeface="+mj-lt"/>
              <a:buAutoNum type="arabicPeriod" startAt="6"/>
            </a:pPr>
            <a:r>
              <a:rPr lang="tr-TR" sz="2400" dirty="0">
                <a:latin typeface="Raleway" panose="020B0503030101060003" pitchFamily="34" charset="0"/>
              </a:rPr>
              <a:t>Öğrencilerin psikolojik sağlamlıklarını </a:t>
            </a:r>
            <a:r>
              <a:rPr lang="tr-TR" sz="2400" dirty="0" smtClean="0">
                <a:latin typeface="Raleway" panose="020B0503030101060003" pitchFamily="34" charset="0"/>
              </a:rPr>
              <a:t>güçlendirmek</a:t>
            </a:r>
            <a:endParaRPr lang="tr-TR" sz="2400" dirty="0">
              <a:latin typeface="Raleway" panose="020B0503030101060003" pitchFamily="34" charset="0"/>
            </a:endParaRPr>
          </a:p>
          <a:p>
            <a:pPr marL="457200" indent="-457200">
              <a:lnSpc>
                <a:spcPct val="150000"/>
              </a:lnSpc>
              <a:buFont typeface="+mj-lt"/>
              <a:buAutoNum type="arabicPeriod" startAt="6"/>
            </a:pPr>
            <a:r>
              <a:rPr lang="tr-TR" sz="2400" dirty="0">
                <a:latin typeface="Raleway" panose="020B0503030101060003" pitchFamily="34" charset="0"/>
              </a:rPr>
              <a:t>Öğrencilerin öğrenme becerilerini ve gelişimlerini </a:t>
            </a:r>
            <a:r>
              <a:rPr lang="tr-TR" sz="2400" dirty="0" smtClean="0">
                <a:latin typeface="Raleway" panose="020B0503030101060003" pitchFamily="34" charset="0"/>
              </a:rPr>
              <a:t>desteklemek</a:t>
            </a:r>
            <a:endParaRPr lang="tr-TR" sz="2400" dirty="0">
              <a:latin typeface="Raleway" panose="020B0503030101060003" pitchFamily="34" charset="0"/>
            </a:endParaRPr>
          </a:p>
        </p:txBody>
      </p:sp>
    </p:spTree>
    <p:extLst>
      <p:ext uri="{BB962C8B-B14F-4D97-AF65-F5344CB8AC3E}">
        <p14:creationId xmlns:p14="http://schemas.microsoft.com/office/powerpoint/2010/main" val="3635626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341809"/>
            <a:ext cx="10227925" cy="892630"/>
          </a:xfrm>
        </p:spPr>
        <p:txBody>
          <a:bodyPr anchor="ctr">
            <a:normAutofit/>
          </a:bodyPr>
          <a:lstStyle/>
          <a:p>
            <a:r>
              <a:rPr lang="tr-TR" sz="3600" dirty="0">
                <a:solidFill>
                  <a:schemeClr val="tx1"/>
                </a:solidFill>
                <a:latin typeface="Caveat Brush" pitchFamily="2" charset="0"/>
              </a:rPr>
              <a:t>PROGRAMIN UYGULAMA ESASLARI</a:t>
            </a:r>
          </a:p>
        </p:txBody>
      </p:sp>
      <p:sp>
        <p:nvSpPr>
          <p:cNvPr id="3" name="İçerik Yer Tutucusu 2"/>
          <p:cNvSpPr>
            <a:spLocks noGrp="1"/>
          </p:cNvSpPr>
          <p:nvPr>
            <p:ph idx="1"/>
          </p:nvPr>
        </p:nvSpPr>
        <p:spPr>
          <a:xfrm>
            <a:off x="609600" y="1484784"/>
            <a:ext cx="10972800" cy="4730931"/>
          </a:xfrm>
        </p:spPr>
        <p:txBody>
          <a:bodyPr>
            <a:noAutofit/>
          </a:bodyPr>
          <a:lstStyle/>
          <a:p>
            <a:r>
              <a:rPr lang="tr-TR" sz="2400" dirty="0">
                <a:latin typeface="Raleway" panose="020B0503030101060003" pitchFamily="34" charset="0"/>
              </a:rPr>
              <a:t>Bu program psikolojik danışman/rehber öğretmen müşavirliğinde, sınıf rehber öğretmen tarafından öğrencilere uygulanmak üzere hazırlanmıştır. </a:t>
            </a:r>
          </a:p>
          <a:p>
            <a:endParaRPr lang="tr-TR" sz="2400" dirty="0">
              <a:latin typeface="Raleway" panose="020B0503030101060003" pitchFamily="34" charset="0"/>
            </a:endParaRPr>
          </a:p>
          <a:p>
            <a:pPr marL="457200" indent="-457200">
              <a:buFont typeface="+mj-lt"/>
              <a:buAutoNum type="arabicPeriod"/>
            </a:pPr>
            <a:r>
              <a:rPr lang="tr-TR" sz="2400" dirty="0">
                <a:latin typeface="Raleway" panose="020B0503030101060003" pitchFamily="34" charset="0"/>
              </a:rPr>
              <a:t>Okulda psikoeğitim programının planlaması ve yürütülmesi sürecinden okul müdürü sorumludur.</a:t>
            </a:r>
          </a:p>
          <a:p>
            <a:pPr marL="457200" indent="-457200">
              <a:buFont typeface="+mj-lt"/>
              <a:buAutoNum type="arabicPeriod"/>
            </a:pPr>
            <a:r>
              <a:rPr lang="tr-TR" sz="2400" dirty="0">
                <a:latin typeface="Raleway" panose="020B0503030101060003" pitchFamily="34" charset="0"/>
              </a:rPr>
              <a:t>Programın uygulanması için gerekli düzenlemeler okul yönetimi tarafından sağlanacaktır.</a:t>
            </a:r>
          </a:p>
          <a:p>
            <a:pPr marL="457200" indent="-457200">
              <a:buFont typeface="+mj-lt"/>
              <a:buAutoNum type="arabicPeriod"/>
            </a:pPr>
            <a:r>
              <a:rPr lang="tr-TR" sz="2400" dirty="0">
                <a:latin typeface="Raleway" panose="020B0503030101060003" pitchFamily="34" charset="0"/>
              </a:rPr>
              <a:t>Psikolojik danışman/rehber öğretmen veli ve öğretmen oturumlarını, sınıf rehber öğretmeni ise öğrenci oturumlarını yapmakla yükümlüdür.</a:t>
            </a:r>
          </a:p>
          <a:p>
            <a:pPr marL="457200" indent="-457200">
              <a:buFont typeface="+mj-lt"/>
              <a:buAutoNum type="arabicPeriod"/>
            </a:pPr>
            <a:r>
              <a:rPr lang="tr-TR" sz="2400" dirty="0">
                <a:latin typeface="Raleway" panose="020B0503030101060003" pitchFamily="34" charset="0"/>
              </a:rPr>
              <a:t>Öğretmen ve veli oturumları öğrenci oturumlarından önce yapılmalıdır. </a:t>
            </a:r>
          </a:p>
          <a:p>
            <a:endParaRPr lang="tr-TR" sz="2400" dirty="0">
              <a:latin typeface="Raleway" panose="020B0503030101060003" pitchFamily="34" charset="0"/>
            </a:endParaRPr>
          </a:p>
          <a:p>
            <a:pPr marL="457200" indent="-457200">
              <a:buFont typeface="+mj-lt"/>
              <a:buAutoNum type="arabicPeriod"/>
            </a:pPr>
            <a:endParaRPr lang="tr-TR" sz="2400" dirty="0">
              <a:latin typeface="Raleway" panose="020B0503030101060003" pitchFamily="34" charset="0"/>
            </a:endParaRPr>
          </a:p>
        </p:txBody>
      </p:sp>
    </p:spTree>
    <p:extLst>
      <p:ext uri="{BB962C8B-B14F-4D97-AF65-F5344CB8AC3E}">
        <p14:creationId xmlns:p14="http://schemas.microsoft.com/office/powerpoint/2010/main" val="3557578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440" y="260648"/>
            <a:ext cx="11563241" cy="892630"/>
          </a:xfrm>
        </p:spPr>
        <p:txBody>
          <a:bodyPr anchor="ctr">
            <a:noAutofit/>
          </a:bodyPr>
          <a:lstStyle/>
          <a:p>
            <a:r>
              <a:rPr lang="tr-TR" sz="3200" dirty="0">
                <a:solidFill>
                  <a:schemeClr val="tx1"/>
                </a:solidFill>
                <a:latin typeface="Caveat Brush" pitchFamily="2" charset="0"/>
              </a:rPr>
              <a:t>ETKİNLİKLER UYGULANIRKEN DİKKAT EDİLECEK HUSUSLAR</a:t>
            </a:r>
          </a:p>
        </p:txBody>
      </p:sp>
      <p:sp>
        <p:nvSpPr>
          <p:cNvPr id="3" name="İçerik Yer Tutucusu 2"/>
          <p:cNvSpPr>
            <a:spLocks noGrp="1"/>
          </p:cNvSpPr>
          <p:nvPr>
            <p:ph idx="1"/>
          </p:nvPr>
        </p:nvSpPr>
        <p:spPr>
          <a:xfrm>
            <a:off x="551384" y="1268760"/>
            <a:ext cx="10972800" cy="4730931"/>
          </a:xfrm>
        </p:spPr>
        <p:txBody>
          <a:bodyPr>
            <a:noAutofit/>
          </a:bodyPr>
          <a:lstStyle/>
          <a:p>
            <a:pPr marL="457200" indent="-457200">
              <a:buFont typeface="+mj-lt"/>
              <a:buAutoNum type="arabicPeriod"/>
            </a:pPr>
            <a:r>
              <a:rPr lang="tr-TR" sz="2000" dirty="0">
                <a:latin typeface="Raleway" panose="020B0503030101060003" pitchFamily="34" charset="0"/>
              </a:rPr>
              <a:t>Uygulamayı yapacak öğretmen psikoeğitim öğrenci oturumlarına başlamadan önce, etkinlikleri dikkatle okumalı ve psikoeğitim programı ön hazırlıklarını tamamlamalıdır. </a:t>
            </a:r>
          </a:p>
          <a:p>
            <a:pPr marL="457200" indent="-457200">
              <a:buFont typeface="+mj-lt"/>
              <a:buAutoNum type="arabicPeriod"/>
            </a:pPr>
            <a:r>
              <a:rPr lang="tr-TR" sz="2000" dirty="0">
                <a:latin typeface="Raleway" panose="020B0503030101060003" pitchFamily="34" charset="0"/>
              </a:rPr>
              <a:t>Etkinlik paylaşımlarında öğrencilerin gönüllülüğü esastır. Paylaşımda bulunmak istemeyen öğrenciler teşvik edilmeli, fakat zorlanmamalıdır.</a:t>
            </a:r>
          </a:p>
          <a:p>
            <a:pPr marL="457200" indent="-457200">
              <a:buFont typeface="+mj-lt"/>
              <a:buAutoNum type="arabicPeriod"/>
            </a:pPr>
            <a:r>
              <a:rPr lang="tr-TR" sz="2000" dirty="0">
                <a:latin typeface="Raleway" panose="020B0503030101060003" pitchFamily="34" charset="0"/>
              </a:rPr>
              <a:t>Psikoeğitim programı uygulamasında, öğrencilerin duygu ve düşüncelerini ifade etmeleri önemlidir.  Bu nedenle olabildiğince fazla öğrenciye söz hakkı verilmesi, paylaşımların eksik bırakılmaması faydalı olacaktır. </a:t>
            </a:r>
          </a:p>
          <a:p>
            <a:pPr marL="457200" indent="-457200">
              <a:buFont typeface="+mj-lt"/>
              <a:buAutoNum type="arabicPeriod"/>
            </a:pPr>
            <a:r>
              <a:rPr lang="tr-TR" sz="2000" dirty="0">
                <a:latin typeface="Raleway" panose="020B0503030101060003" pitchFamily="34" charset="0"/>
              </a:rPr>
              <a:t>Çizim ya da yazma içeren etkinlik uygulamalarında da önemli olanın öğrencinin kendini ifade etmesidir, öğrencilere de bu durum hatırlatılmalıdır.</a:t>
            </a:r>
          </a:p>
          <a:p>
            <a:pPr marL="457200" indent="-457200">
              <a:buFont typeface="+mj-lt"/>
              <a:buAutoNum type="arabicPeriod"/>
            </a:pPr>
            <a:r>
              <a:rPr lang="tr-TR" altLang="tr-TR" sz="2000" dirty="0" err="1">
                <a:latin typeface="Raleway" panose="020B0503030101060003" pitchFamily="34" charset="0"/>
              </a:rPr>
              <a:t>Psikoeğitim</a:t>
            </a:r>
            <a:r>
              <a:rPr lang="tr-TR" altLang="tr-TR" sz="2000" dirty="0">
                <a:latin typeface="Raleway" panose="020B0503030101060003" pitchFamily="34" charset="0"/>
              </a:rPr>
              <a:t> uygulamaları sırasında yapılan paylaşımlarla ilgili “gizlilik” ilkesi dikkate alınmalıdır.</a:t>
            </a:r>
          </a:p>
          <a:p>
            <a:pPr marL="457200" indent="-457200">
              <a:buFont typeface="+mj-lt"/>
              <a:buAutoNum type="arabicPeriod"/>
            </a:pPr>
            <a:r>
              <a:rPr lang="tr-TR" altLang="tr-TR" sz="2000" dirty="0">
                <a:latin typeface="Raleway" panose="020B0503030101060003" pitchFamily="34" charset="0"/>
              </a:rPr>
              <a:t>Psikolojik danışman/rehber öğretmen, </a:t>
            </a:r>
            <a:r>
              <a:rPr lang="tr-TR" altLang="tr-TR" sz="2000" dirty="0" err="1">
                <a:latin typeface="Raleway" panose="020B0503030101060003" pitchFamily="34" charset="0"/>
              </a:rPr>
              <a:t>psikoeğitim</a:t>
            </a:r>
            <a:r>
              <a:rPr lang="tr-TR" altLang="tr-TR" sz="2000" dirty="0">
                <a:latin typeface="Raleway" panose="020B0503030101060003" pitchFamily="34" charset="0"/>
              </a:rPr>
              <a:t> programının uygulanması sırasında ileri düzeyde etkilendiği tespit edilen öğrencileri ilgili kurum ya da kuruluşlara yönlendirmelidir.</a:t>
            </a:r>
            <a:endParaRPr lang="tr-TR" sz="2000" dirty="0">
              <a:latin typeface="Raleway" panose="020B0503030101060003" pitchFamily="34" charset="0"/>
            </a:endParaRPr>
          </a:p>
          <a:p>
            <a:pPr marL="457200" indent="-457200">
              <a:buFont typeface="+mj-lt"/>
              <a:buAutoNum type="arabicPeriod"/>
            </a:pPr>
            <a:endParaRPr lang="tr-TR" sz="2000" dirty="0">
              <a:latin typeface="Raleway" panose="020B0503030101060003" pitchFamily="34" charset="0"/>
            </a:endParaRPr>
          </a:p>
          <a:p>
            <a:pPr marL="457200" indent="-457200">
              <a:buFont typeface="+mj-lt"/>
              <a:buAutoNum type="arabicPeriod"/>
            </a:pPr>
            <a:endParaRPr lang="tr-TR" sz="2000" dirty="0">
              <a:latin typeface="Raleway" panose="020B0503030101060003" pitchFamily="34" charset="0"/>
            </a:endParaRPr>
          </a:p>
          <a:p>
            <a:endParaRPr lang="tr-TR" sz="2000" dirty="0">
              <a:latin typeface="Raleway" panose="020B0503030101060003" pitchFamily="34" charset="0"/>
            </a:endParaRPr>
          </a:p>
          <a:p>
            <a:pPr marL="457200" indent="-457200">
              <a:buFont typeface="+mj-lt"/>
              <a:buAutoNum type="arabicPeriod"/>
            </a:pPr>
            <a:endParaRPr lang="tr-TR" sz="2000" dirty="0">
              <a:latin typeface="Raleway" panose="020B0503030101060003" pitchFamily="34" charset="0"/>
            </a:endParaRPr>
          </a:p>
        </p:txBody>
      </p:sp>
    </p:spTree>
    <p:extLst>
      <p:ext uri="{BB962C8B-B14F-4D97-AF65-F5344CB8AC3E}">
        <p14:creationId xmlns:p14="http://schemas.microsoft.com/office/powerpoint/2010/main" val="1703319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5360" y="476672"/>
            <a:ext cx="10227925" cy="892630"/>
          </a:xfrm>
        </p:spPr>
        <p:txBody>
          <a:bodyPr anchor="ctr">
            <a:noAutofit/>
          </a:bodyPr>
          <a:lstStyle/>
          <a:p>
            <a:r>
              <a:rPr lang="tr-TR" sz="3400" dirty="0">
                <a:solidFill>
                  <a:schemeClr val="tx1"/>
                </a:solidFill>
                <a:latin typeface="Caveat Brush" pitchFamily="2" charset="0"/>
              </a:rPr>
              <a:t>ÖZEL EĞİTİM İHTİYACI OLAN </a:t>
            </a:r>
            <a:br>
              <a:rPr lang="tr-TR" sz="3400" dirty="0">
                <a:solidFill>
                  <a:schemeClr val="tx1"/>
                </a:solidFill>
                <a:latin typeface="Caveat Brush" pitchFamily="2" charset="0"/>
              </a:rPr>
            </a:br>
            <a:r>
              <a:rPr lang="tr-TR" sz="3400" dirty="0">
                <a:solidFill>
                  <a:schemeClr val="tx1"/>
                </a:solidFill>
                <a:latin typeface="Caveat Brush" pitchFamily="2" charset="0"/>
              </a:rPr>
              <a:t>ÖĞRENCİLER İÇİN EK BİLGİ ve UYARILAR</a:t>
            </a:r>
          </a:p>
        </p:txBody>
      </p:sp>
      <p:sp>
        <p:nvSpPr>
          <p:cNvPr id="3" name="İçerik Yer Tutucusu 2"/>
          <p:cNvSpPr>
            <a:spLocks noGrp="1"/>
          </p:cNvSpPr>
          <p:nvPr>
            <p:ph idx="1"/>
          </p:nvPr>
        </p:nvSpPr>
        <p:spPr>
          <a:xfrm>
            <a:off x="609600" y="2060848"/>
            <a:ext cx="10972800" cy="4730931"/>
          </a:xfrm>
        </p:spPr>
        <p:txBody>
          <a:bodyPr>
            <a:noAutofit/>
          </a:bodyPr>
          <a:lstStyle/>
          <a:p>
            <a:pPr marL="457200" indent="-457200">
              <a:buFont typeface="+mj-lt"/>
              <a:buAutoNum type="arabicPeriod"/>
            </a:pPr>
            <a:r>
              <a:rPr lang="tr-TR" sz="2400" dirty="0">
                <a:latin typeface="Raleway" panose="020B0503030101060003" pitchFamily="34" charset="0"/>
              </a:rPr>
              <a:t>Etkinlikler, görseller ve oyuncaklarla desteklenebilir.</a:t>
            </a:r>
          </a:p>
          <a:p>
            <a:pPr marL="457200" indent="-457200">
              <a:buFont typeface="+mj-lt"/>
              <a:buAutoNum type="arabicPeriod"/>
            </a:pPr>
            <a:r>
              <a:rPr lang="tr-TR" sz="2400" dirty="0">
                <a:latin typeface="Raleway" panose="020B0503030101060003" pitchFamily="34" charset="0"/>
              </a:rPr>
              <a:t>Etkinlikleri anlamakta güçlük yaşayan öğrenciler için tekrar yapılabilir.</a:t>
            </a:r>
          </a:p>
          <a:p>
            <a:pPr marL="457200" indent="-457200">
              <a:buFont typeface="+mj-lt"/>
              <a:buAutoNum type="arabicPeriod"/>
            </a:pPr>
            <a:r>
              <a:rPr lang="tr-TR" sz="2400" dirty="0">
                <a:latin typeface="Raleway" panose="020B0503030101060003" pitchFamily="34" charset="0"/>
              </a:rPr>
              <a:t>Öğrenciler, etkinliklere katılım konusunda teşvik edilmelidir.</a:t>
            </a:r>
          </a:p>
          <a:p>
            <a:pPr marL="457200" indent="-457200">
              <a:buFont typeface="+mj-lt"/>
              <a:buAutoNum type="arabicPeriod"/>
            </a:pPr>
            <a:r>
              <a:rPr lang="tr-TR" sz="2400" dirty="0">
                <a:latin typeface="Raleway" panose="020B0503030101060003" pitchFamily="34" charset="0"/>
              </a:rPr>
              <a:t>Etkinliklerin uygulanma sürecinde ihtiyaç </a:t>
            </a:r>
            <a:r>
              <a:rPr lang="tr-TR" sz="2400" dirty="0" smtClean="0">
                <a:latin typeface="Raleway" panose="020B0503030101060003" pitchFamily="34" charset="0"/>
              </a:rPr>
              <a:t>hâlinde </a:t>
            </a:r>
            <a:r>
              <a:rPr lang="tr-TR" sz="2400" dirty="0">
                <a:latin typeface="Raleway" panose="020B0503030101060003" pitchFamily="34" charset="0"/>
              </a:rPr>
              <a:t>öğrencilerin ailesinden yardım alınmalıdır.</a:t>
            </a:r>
          </a:p>
          <a:p>
            <a:pPr marL="457200" indent="-457200">
              <a:buFont typeface="+mj-lt"/>
              <a:buAutoNum type="arabicPeriod"/>
            </a:pPr>
            <a:r>
              <a:rPr lang="tr-TR" sz="2400" dirty="0">
                <a:latin typeface="Raleway" panose="020B0503030101060003" pitchFamily="34" charset="0"/>
              </a:rPr>
              <a:t>Etkinlik içerisinde geçen ve öğrencinin bilmediği kavramlar açıklanır.</a:t>
            </a:r>
          </a:p>
          <a:p>
            <a:pPr marL="457200" indent="-457200">
              <a:buFont typeface="+mj-lt"/>
              <a:buAutoNum type="arabicPeriod"/>
            </a:pPr>
            <a:r>
              <a:rPr lang="tr-TR" sz="2400" dirty="0">
                <a:latin typeface="Raleway" panose="020B0503030101060003" pitchFamily="34" charset="0"/>
              </a:rPr>
              <a:t>Resim çizmek ve gözlerini kapatmak istemeyen öğrenciler zorlanmaz.</a:t>
            </a:r>
          </a:p>
          <a:p>
            <a:pPr marL="0" indent="0">
              <a:buNone/>
            </a:pPr>
            <a:endParaRPr lang="tr-TR" sz="2400" dirty="0">
              <a:latin typeface="Raleway" panose="020B0503030101060003" pitchFamily="34" charset="0"/>
            </a:endParaRPr>
          </a:p>
        </p:txBody>
      </p:sp>
    </p:spTree>
    <p:extLst>
      <p:ext uri="{BB962C8B-B14F-4D97-AF65-F5344CB8AC3E}">
        <p14:creationId xmlns:p14="http://schemas.microsoft.com/office/powerpoint/2010/main" val="108230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754886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DURUMLAR/AFET DURUMLARI</a:t>
            </a:r>
          </a:p>
        </p:txBody>
      </p:sp>
      <p:sp>
        <p:nvSpPr>
          <p:cNvPr id="18" name="Metin kutusu 17"/>
          <p:cNvSpPr txBox="1"/>
          <p:nvPr/>
        </p:nvSpPr>
        <p:spPr>
          <a:xfrm>
            <a:off x="767408" y="2333685"/>
            <a:ext cx="10369152" cy="3785652"/>
          </a:xfrm>
          <a:prstGeom prst="rect">
            <a:avLst/>
          </a:prstGeom>
          <a:noFill/>
        </p:spPr>
        <p:txBody>
          <a:bodyPr wrap="square" rtlCol="0">
            <a:spAutoFit/>
          </a:bodyPr>
          <a:lstStyle/>
          <a:p>
            <a:pPr marL="457200" indent="-457200">
              <a:buFont typeface="Arial" panose="020B0604020202020204" pitchFamily="34" charset="0"/>
              <a:buChar char="•"/>
            </a:pPr>
            <a:r>
              <a:rPr lang="tr-TR" sz="2400" dirty="0">
                <a:latin typeface="Raleway" panose="020B0503030101060003" pitchFamily="34" charset="0"/>
                <a:ea typeface="Calibri" panose="020F0502020204030204" pitchFamily="34" charset="0"/>
                <a:cs typeface="Times New Roman" panose="02020603050405020304" pitchFamily="18" charset="0"/>
              </a:rPr>
              <a:t>Afet son zamanlarda farklı türleri (salgın, sel, deprem, yangın) ile karşımıza çıkmaktadır. </a:t>
            </a: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a:t>
            </a:r>
            <a:r>
              <a:rPr lang="tr-TR" altLang="tr-TR" sz="2400" dirty="0" smtClean="0">
                <a:latin typeface="Raleway" panose="020B0503030101060003" pitchFamily="34" charset="0"/>
                <a:cs typeface="Times New Roman" panose="02020603050405020304" pitchFamily="18" charset="0"/>
              </a:rPr>
              <a:t>de </a:t>
            </a:r>
            <a:r>
              <a:rPr lang="tr-TR" altLang="tr-TR" sz="2400" dirty="0">
                <a:latin typeface="Raleway" panose="020B0503030101060003" pitchFamily="34" charset="0"/>
                <a:cs typeface="Times New Roman" panose="02020603050405020304" pitchFamily="18" charset="0"/>
              </a:rPr>
              <a:t>yapısı gereği </a:t>
            </a:r>
            <a:r>
              <a:rPr lang="tr-TR" altLang="tr-TR" sz="2400" b="1" i="1" dirty="0">
                <a:latin typeface="Raleway" panose="020B0503030101060003" pitchFamily="34" charset="0"/>
                <a:cs typeface="Times New Roman" panose="02020603050405020304" pitchFamily="18" charset="0"/>
              </a:rPr>
              <a:t>ani gelişen afetler</a:t>
            </a:r>
            <a:r>
              <a:rPr lang="tr-TR" altLang="tr-TR" sz="2400" dirty="0">
                <a:latin typeface="Raleway" panose="020B0503030101060003" pitchFamily="34" charset="0"/>
                <a:cs typeface="Times New Roman" panose="02020603050405020304" pitchFamily="18" charset="0"/>
              </a:rPr>
              <a:t> içerisinde sayılmaktadır ve hemen müdahale edilmesi gerekir. </a:t>
            </a:r>
            <a:r>
              <a:rPr lang="tr-TR" sz="2400" dirty="0">
                <a:latin typeface="Raleway" panose="020B0503030101060003" pitchFamily="34" charset="0"/>
                <a:ea typeface="Calibri" panose="020F0502020204030204" pitchFamily="34" charset="0"/>
                <a:cs typeface="Times New Roman" panose="02020603050405020304" pitchFamily="18" charset="0"/>
              </a:rPr>
              <a:t>Fiziksel, ekonomik ve sosyal </a:t>
            </a:r>
            <a:r>
              <a:rPr lang="tr-TR" sz="2400" dirty="0" smtClean="0">
                <a:latin typeface="Raleway" panose="020B0503030101060003" pitchFamily="34" charset="0"/>
                <a:ea typeface="Calibri" panose="020F0502020204030204" pitchFamily="34" charset="0"/>
                <a:cs typeface="Times New Roman" panose="02020603050405020304" pitchFamily="18" charset="0"/>
              </a:rPr>
              <a:t>kayıplarla </a:t>
            </a:r>
            <a:r>
              <a:rPr lang="tr-TR" sz="2400" dirty="0">
                <a:latin typeface="Raleway" panose="020B0503030101060003" pitchFamily="34" charset="0"/>
                <a:ea typeface="Calibri" panose="020F0502020204030204" pitchFamily="34" charset="0"/>
                <a:cs typeface="Times New Roman" panose="02020603050405020304" pitchFamily="18" charset="0"/>
              </a:rPr>
              <a:t>bizi etkilemekle </a:t>
            </a:r>
            <a:r>
              <a:rPr lang="tr-TR" sz="2400" dirty="0" smtClean="0">
                <a:latin typeface="Raleway" panose="020B0503030101060003" pitchFamily="34" charset="0"/>
                <a:ea typeface="Calibri" panose="020F0502020204030204" pitchFamily="34" charset="0"/>
                <a:cs typeface="Times New Roman" panose="02020603050405020304" pitchFamily="18" charset="0"/>
              </a:rPr>
              <a:t>birlikte </a:t>
            </a:r>
            <a:r>
              <a:rPr lang="tr-TR" sz="2400" dirty="0">
                <a:latin typeface="Raleway" panose="020B0503030101060003" pitchFamily="34" charset="0"/>
                <a:ea typeface="Calibri" panose="020F0502020204030204" pitchFamily="34" charset="0"/>
                <a:cs typeface="Times New Roman" panose="02020603050405020304" pitchFamily="18" charset="0"/>
              </a:rPr>
              <a:t>ruhsal açıdan da normal gündelik halimizden farklı hissetmeye başlayabiliriz.</a:t>
            </a:r>
            <a:endParaRPr lang="tr-TR" altLang="tr-TR" sz="2400" dirty="0">
              <a:latin typeface="Raleway" panose="020B0503030101060003" pitchFamily="34" charset="0"/>
              <a:cs typeface="Times New Roman" panose="02020603050405020304" pitchFamily="18" charset="0"/>
            </a:endParaRP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sürecinde ve sonrasında çocukların ve ailelerin durumdan yoğun biçimde etkilendikleri ve normal yaşamalarına devam etmekte zorlandıkları gözlemlenmektedir. </a:t>
            </a:r>
            <a:endParaRPr lang="tr-TR" sz="2400" dirty="0">
              <a:latin typeface="Raleway" panose="020B0503030101060003" pitchFamily="34" charset="0"/>
              <a:ea typeface="Calibri" panose="020F0502020204030204" pitchFamily="34" charset="0"/>
              <a:cs typeface="Times New Roman" panose="02020603050405020304" pitchFamily="18" charset="0"/>
            </a:endParaRPr>
          </a:p>
          <a:p>
            <a:endParaRPr lang="tr-TR" sz="24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322544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07368" y="2204864"/>
            <a:ext cx="11147989" cy="267765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tr-TR" sz="2800" dirty="0">
                <a:latin typeface="Raleway" panose="020B0503030101060003" pitchFamily="34" charset="0"/>
                <a:ea typeface="Calibri" panose="020F0502020204030204" pitchFamily="34" charset="0"/>
              </a:rPr>
              <a:t>Her şeyden önce, çocuğunuza (ve kendinize!) çok zor bir zamanın ortasında olmamıza </a:t>
            </a:r>
            <a:r>
              <a:rPr lang="tr-TR" sz="2800" dirty="0" smtClean="0">
                <a:latin typeface="Raleway" panose="020B0503030101060003" pitchFamily="34" charset="0"/>
                <a:ea typeface="Calibri" panose="020F0502020204030204" pitchFamily="34" charset="0"/>
              </a:rPr>
              <a:t>rağmen </a:t>
            </a:r>
            <a:r>
              <a:rPr lang="tr-TR" sz="2800" dirty="0">
                <a:latin typeface="Raleway" panose="020B0503030101060003" pitchFamily="34" charset="0"/>
                <a:ea typeface="Calibri" panose="020F0502020204030204" pitchFamily="34" charset="0"/>
              </a:rPr>
              <a:t>bu durumun geçeceğini hatırlatın. </a:t>
            </a:r>
          </a:p>
          <a:p>
            <a:pPr marL="457200" indent="-457200">
              <a:lnSpc>
                <a:spcPct val="150000"/>
              </a:lnSpc>
              <a:buFont typeface="Arial" panose="020B0604020202020204" pitchFamily="34" charset="0"/>
              <a:buChar char="•"/>
            </a:pPr>
            <a:r>
              <a:rPr lang="tr-TR" sz="2800" smtClean="0">
                <a:latin typeface="Raleway" panose="020B0503030101060003" pitchFamily="34" charset="0"/>
                <a:cs typeface="Times New Roman" panose="02020603050405020304" pitchFamily="18" charset="0"/>
              </a:rPr>
              <a:t>Unutmayın, </a:t>
            </a:r>
            <a:r>
              <a:rPr lang="tr-TR" sz="2800" b="1" dirty="0">
                <a:latin typeface="Raleway" panose="020B0503030101060003" pitchFamily="34" charset="0"/>
                <a:cs typeface="Times New Roman" panose="02020603050405020304" pitchFamily="18" charset="0"/>
              </a:rPr>
              <a:t>umut</a:t>
            </a:r>
            <a:r>
              <a:rPr lang="tr-TR" sz="2800" dirty="0">
                <a:latin typeface="Raleway" panose="020B0503030101060003" pitchFamily="34" charset="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122196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23392" y="1268760"/>
            <a:ext cx="11041227" cy="4524315"/>
          </a:xfrm>
          <a:prstGeom prst="rect">
            <a:avLst/>
          </a:prstGeom>
        </p:spPr>
        <p:txBody>
          <a:bodyPr wrap="square">
            <a:spAutoFit/>
          </a:bodyPr>
          <a:lstStyle/>
          <a:p>
            <a:pPr algn="ctr">
              <a:lnSpc>
                <a:spcPct val="150000"/>
              </a:lnSpc>
            </a:pPr>
            <a:r>
              <a:rPr lang="tr-TR" sz="4800" spc="300" dirty="0" smtClean="0">
                <a:solidFill>
                  <a:srgbClr val="FF0000"/>
                </a:solidFill>
                <a:latin typeface="Caveat Brush" pitchFamily="2" charset="0"/>
                <a:cs typeface="Times New Roman" panose="02020603050405020304" pitchFamily="18" charset="0"/>
              </a:rPr>
              <a:t>TRAVMA, </a:t>
            </a:r>
            <a:r>
              <a:rPr lang="tr-TR" sz="4800" spc="300" dirty="0">
                <a:solidFill>
                  <a:srgbClr val="FF0000"/>
                </a:solidFill>
                <a:latin typeface="Caveat Brush" pitchFamily="2" charset="0"/>
                <a:cs typeface="Times New Roman" panose="02020603050405020304" pitchFamily="18" charset="0"/>
              </a:rPr>
              <a:t/>
            </a:r>
            <a:br>
              <a:rPr lang="tr-TR" sz="4800" spc="300" dirty="0">
                <a:solidFill>
                  <a:srgbClr val="FF0000"/>
                </a:solidFill>
                <a:latin typeface="Caveat Brush" pitchFamily="2" charset="0"/>
                <a:cs typeface="Times New Roman" panose="02020603050405020304" pitchFamily="18" charset="0"/>
              </a:rPr>
            </a:br>
            <a:r>
              <a:rPr lang="tr-TR" sz="4800" spc="300" dirty="0">
                <a:solidFill>
                  <a:srgbClr val="FF0000"/>
                </a:solidFill>
                <a:latin typeface="Caveat Brush" pitchFamily="2" charset="0"/>
                <a:cs typeface="Times New Roman" panose="02020603050405020304" pitchFamily="18" charset="0"/>
              </a:rPr>
              <a:t>TRAVMATİK OLAYLAR </a:t>
            </a:r>
            <a:br>
              <a:rPr lang="tr-TR" sz="4800" spc="300" dirty="0">
                <a:solidFill>
                  <a:srgbClr val="FF0000"/>
                </a:solidFill>
                <a:latin typeface="Caveat Brush" pitchFamily="2" charset="0"/>
                <a:cs typeface="Times New Roman" panose="02020603050405020304" pitchFamily="18" charset="0"/>
              </a:rPr>
            </a:br>
            <a:r>
              <a:rPr lang="tr-TR" sz="4800" spc="300" dirty="0">
                <a:solidFill>
                  <a:srgbClr val="FF0000"/>
                </a:solidFill>
                <a:latin typeface="Caveat Brush" pitchFamily="2" charset="0"/>
                <a:cs typeface="Times New Roman" panose="02020603050405020304" pitchFamily="18" charset="0"/>
              </a:rPr>
              <a:t>ve </a:t>
            </a:r>
            <a:br>
              <a:rPr lang="tr-TR" sz="4800" spc="300" dirty="0">
                <a:solidFill>
                  <a:srgbClr val="FF0000"/>
                </a:solidFill>
                <a:latin typeface="Caveat Brush" pitchFamily="2" charset="0"/>
                <a:cs typeface="Times New Roman" panose="02020603050405020304" pitchFamily="18" charset="0"/>
              </a:rPr>
            </a:br>
            <a:r>
              <a:rPr lang="tr-TR" sz="4800" spc="300" dirty="0">
                <a:solidFill>
                  <a:srgbClr val="FF0000"/>
                </a:solidFill>
                <a:latin typeface="Caveat Brush" pitchFamily="2" charset="0"/>
                <a:cs typeface="Times New Roman" panose="02020603050405020304" pitchFamily="18" charset="0"/>
              </a:rPr>
              <a:t> ETKİLERİ</a:t>
            </a:r>
            <a:endParaRPr lang="tr-TR" sz="4800" dirty="0">
              <a:latin typeface="Caveat Brush" pitchFamily="2" charset="0"/>
            </a:endParaRPr>
          </a:p>
        </p:txBody>
      </p:sp>
    </p:spTree>
    <p:extLst>
      <p:ext uri="{BB962C8B-B14F-4D97-AF65-F5344CB8AC3E}">
        <p14:creationId xmlns:p14="http://schemas.microsoft.com/office/powerpoint/2010/main" val="245074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335360" y="286754"/>
            <a:ext cx="339067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TEMEL KAVRAMLAR</a:t>
            </a:r>
          </a:p>
        </p:txBody>
      </p:sp>
      <p:sp>
        <p:nvSpPr>
          <p:cNvPr id="18" name="Metin kutusu 17"/>
          <p:cNvSpPr txBox="1"/>
          <p:nvPr/>
        </p:nvSpPr>
        <p:spPr>
          <a:xfrm>
            <a:off x="1199456" y="1844824"/>
            <a:ext cx="9848851" cy="1938992"/>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 </a:t>
            </a:r>
            <a:r>
              <a:rPr lang="tr-TR" sz="2400" dirty="0">
                <a:latin typeface="Raleway" panose="020B0503030101060003" pitchFamily="34" charset="0"/>
                <a:cs typeface="Times New Roman" panose="02020603050405020304" pitchFamily="18" charset="0"/>
              </a:rPr>
              <a:t>Zorlu, örseleyici, bireyin fiziksel ve ruhsal bütünlüğüne tehdit olarak algılanan durum ya da olaya bağlı olarak bireyin baş etme becerilerinin yetersiz kaldığı, kişisel iyilik hâlinin ve psikolojik sağlığının bozulduğu, genellikle yoğun belirsizliklerin yaşandığı karmaşık süreci,</a:t>
            </a:r>
          </a:p>
        </p:txBody>
      </p:sp>
      <p:sp>
        <p:nvSpPr>
          <p:cNvPr id="11" name="Metin kutusu 10"/>
          <p:cNvSpPr txBox="1"/>
          <p:nvPr/>
        </p:nvSpPr>
        <p:spPr>
          <a:xfrm>
            <a:off x="1199456" y="4154474"/>
            <a:ext cx="9848851" cy="2308324"/>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Travmatik Olay: </a:t>
            </a:r>
            <a:r>
              <a:rPr lang="tr-TR" sz="2400" dirty="0">
                <a:latin typeface="Raleway" panose="020B0503030101060003" pitchFamily="34"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bireysel veya toplumsal etkileri olan </a:t>
            </a:r>
            <a:r>
              <a:rPr lang="tr-TR" sz="2400" dirty="0" smtClean="0">
                <a:latin typeface="Raleway" panose="020B0503030101060003" pitchFamily="34" charset="0"/>
                <a:cs typeface="Times New Roman" panose="02020603050405020304" pitchFamily="18" charset="0"/>
              </a:rPr>
              <a:t>olayı/durumu</a:t>
            </a:r>
          </a:p>
          <a:p>
            <a:endParaRPr lang="tr-TR" sz="2400" dirty="0">
              <a:latin typeface="Raleway" panose="020B0503030101060003" pitchFamily="34" charset="0"/>
              <a:cs typeface="Times New Roman" panose="02020603050405020304" pitchFamily="18" charset="0"/>
            </a:endParaRPr>
          </a:p>
          <a:p>
            <a:r>
              <a:rPr lang="tr-TR" sz="2400" dirty="0" smtClean="0">
                <a:latin typeface="Raleway" panose="020B0503030101060003" pitchFamily="34" charset="0"/>
                <a:cs typeface="Times New Roman" panose="02020603050405020304" pitchFamily="18" charset="0"/>
              </a:rPr>
              <a:t>ifade </a:t>
            </a:r>
            <a:r>
              <a:rPr lang="tr-TR" sz="2400" dirty="0">
                <a:latin typeface="Raleway" panose="020B0503030101060003" pitchFamily="34" charset="0"/>
                <a:cs typeface="Times New Roman" panose="02020603050405020304" pitchFamily="18" charset="0"/>
              </a:rPr>
              <a:t>eder.</a:t>
            </a:r>
          </a:p>
        </p:txBody>
      </p:sp>
    </p:spTree>
    <p:extLst>
      <p:ext uri="{BB962C8B-B14F-4D97-AF65-F5344CB8AC3E}">
        <p14:creationId xmlns:p14="http://schemas.microsoft.com/office/powerpoint/2010/main" val="277657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9376" y="249108"/>
            <a:ext cx="314541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TRAVMATİK OLAY</a:t>
            </a:r>
          </a:p>
        </p:txBody>
      </p:sp>
      <p:sp>
        <p:nvSpPr>
          <p:cNvPr id="18" name="Metin kutusu 17"/>
          <p:cNvSpPr txBox="1"/>
          <p:nvPr/>
        </p:nvSpPr>
        <p:spPr>
          <a:xfrm>
            <a:off x="1847528" y="2132856"/>
            <a:ext cx="8496944" cy="523220"/>
          </a:xfrm>
          <a:prstGeom prst="rect">
            <a:avLst/>
          </a:prstGeom>
          <a:noFill/>
        </p:spPr>
        <p:txBody>
          <a:bodyPr wrap="square" rtlCol="0">
            <a:spAutoFit/>
          </a:bodyPr>
          <a:lstStyle/>
          <a:p>
            <a:pPr marL="471170" indent="-471170" algn="just">
              <a:buFont typeface="Arial" panose="020B0604020202020204" pitchFamily="34" charset="0"/>
              <a:buChar char="•"/>
              <a:defRPr sz="3800"/>
            </a:pPr>
            <a:r>
              <a:rPr lang="tr-TR" sz="2800" b="1" u="sng" dirty="0">
                <a:latin typeface="Raleway" panose="020B0503030101060003" pitchFamily="34" charset="0"/>
                <a:cs typeface="Times New Roman" panose="02020603050405020304" pitchFamily="18" charset="0"/>
              </a:rPr>
              <a:t>Doğrudan</a:t>
            </a:r>
            <a:r>
              <a:rPr lang="tr-TR" sz="2800" dirty="0">
                <a:latin typeface="Raleway" panose="020B0503030101060003" pitchFamily="34" charset="0"/>
                <a:cs typeface="Times New Roman" panose="02020603050405020304" pitchFamily="18" charset="0"/>
              </a:rPr>
              <a:t> kişinin başına gelir. </a:t>
            </a:r>
          </a:p>
        </p:txBody>
      </p:sp>
      <p:sp>
        <p:nvSpPr>
          <p:cNvPr id="20" name="Metin kutusu 19"/>
          <p:cNvSpPr txBox="1"/>
          <p:nvPr/>
        </p:nvSpPr>
        <p:spPr>
          <a:xfrm>
            <a:off x="1847071" y="3052975"/>
            <a:ext cx="8496944" cy="523220"/>
          </a:xfrm>
          <a:prstGeom prst="rect">
            <a:avLst/>
          </a:prstGeom>
          <a:noFill/>
        </p:spPr>
        <p:txBody>
          <a:bodyPr wrap="square" rtlCol="0">
            <a:spAutoFit/>
          </a:bodyPr>
          <a:lstStyle/>
          <a:p>
            <a:pPr marL="471170" indent="-471170" algn="just">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Kişi, bu tür olaylara </a:t>
            </a:r>
            <a:r>
              <a:rPr lang="tr-TR" sz="2800" b="1" u="sng" dirty="0">
                <a:latin typeface="Raleway" panose="020B0503030101060003" pitchFamily="34" charset="0"/>
                <a:cs typeface="Times New Roman" panose="02020603050405020304" pitchFamily="18" charset="0"/>
              </a:rPr>
              <a:t>tanık</a:t>
            </a:r>
            <a:r>
              <a:rPr lang="tr-TR" sz="2800" b="1" dirty="0">
                <a:latin typeface="Raleway" panose="020B0503030101060003" pitchFamily="34" charset="0"/>
                <a:cs typeface="Times New Roman" panose="02020603050405020304" pitchFamily="18" charset="0"/>
              </a:rPr>
              <a:t> </a:t>
            </a:r>
            <a:r>
              <a:rPr lang="tr-TR" sz="2800" dirty="0">
                <a:latin typeface="Raleway" panose="020B0503030101060003" pitchFamily="34" charset="0"/>
                <a:cs typeface="Times New Roman" panose="02020603050405020304" pitchFamily="18" charset="0"/>
              </a:rPr>
              <a:t>olur.</a:t>
            </a:r>
          </a:p>
        </p:txBody>
      </p:sp>
      <p:sp>
        <p:nvSpPr>
          <p:cNvPr id="15" name="Metin kutusu 14"/>
          <p:cNvSpPr txBox="1"/>
          <p:nvPr/>
        </p:nvSpPr>
        <p:spPr>
          <a:xfrm>
            <a:off x="1864195" y="4024890"/>
            <a:ext cx="8496944" cy="523220"/>
          </a:xfrm>
          <a:prstGeom prst="rect">
            <a:avLst/>
          </a:prstGeom>
          <a:noFill/>
        </p:spPr>
        <p:txBody>
          <a:bodyPr wrap="square" rtlCol="0">
            <a:spAutoFit/>
          </a:bodyPr>
          <a:lstStyle/>
          <a:p>
            <a:pPr marL="471170" indent="-471170" algn="just">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Bu tür olayın bir kişinin başına geldiğini </a:t>
            </a:r>
            <a:r>
              <a:rPr lang="tr-TR" sz="2800" b="1" u="sng" dirty="0">
                <a:latin typeface="Raleway" panose="020B0503030101060003" pitchFamily="34" charset="0"/>
                <a:cs typeface="Times New Roman" panose="02020603050405020304" pitchFamily="18" charset="0"/>
              </a:rPr>
              <a:t>öğrenir.</a:t>
            </a:r>
          </a:p>
        </p:txBody>
      </p:sp>
    </p:spTree>
    <p:extLst>
      <p:ext uri="{BB962C8B-B14F-4D97-AF65-F5344CB8AC3E}">
        <p14:creationId xmlns:p14="http://schemas.microsoft.com/office/powerpoint/2010/main" val="68998953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4169</TotalTime>
  <Words>2275</Words>
  <Application>Microsoft Office PowerPoint</Application>
  <PresentationFormat>Geniş ekran</PresentationFormat>
  <Paragraphs>323</Paragraphs>
  <Slides>60</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60</vt:i4>
      </vt:variant>
    </vt:vector>
  </HeadingPairs>
  <TitlesOfParts>
    <vt:vector size="68" baseType="lpstr">
      <vt:lpstr>Arial</vt:lpstr>
      <vt:lpstr>Calibri</vt:lpstr>
      <vt:lpstr>Caveat Brush</vt:lpstr>
      <vt:lpstr>Raleway</vt:lpstr>
      <vt:lpstr>Raleway SemiBold</vt:lpstr>
      <vt:lpstr>Times New Roman</vt:lpstr>
      <vt:lpstr>Wingdings</vt:lpstr>
      <vt:lpstr>Ofis Teması</vt:lpstr>
      <vt:lpstr>PSİKOSOSYAL DESTEK DEPREM</vt:lpstr>
      <vt:lpstr>SUNUM İÇERİĞİ</vt:lpstr>
      <vt:lpstr>PowerPoint Sunusu</vt:lpstr>
      <vt:lpstr>ACİL DURUMLAR/AFET DURUMLARI ve  BUNLARIN ETKİLERİ </vt:lpstr>
      <vt:lpstr>PowerPoint Sunusu</vt:lpstr>
      <vt:lpstr>PowerPoint Sunusu</vt:lpstr>
      <vt:lpstr>PowerPoint Sunusu</vt:lpstr>
      <vt:lpstr>PowerPoint Sunusu</vt:lpstr>
      <vt:lpstr>PowerPoint Sunusu</vt:lpstr>
      <vt:lpstr>TRAVMA SONRASI STRES TEPKİLERİ</vt:lpstr>
      <vt:lpstr>TRAVMATİK OLAYDAN ETKİNLENME DÜZEYİNİ  BELİRLEYEN FAKTÖRLER</vt:lpstr>
      <vt:lpstr>TRAVMATİK OLAYDAN ETKİNLENME DÜZEYİNİ  BELİRLEYEN FAKTÖRLER</vt:lpstr>
      <vt:lpstr>PowerPoint Sunusu</vt:lpstr>
      <vt:lpstr>TRAVMA SONRASI TEPKİLER</vt:lpstr>
      <vt:lpstr>PowerPoint Sunusu</vt:lpstr>
      <vt:lpstr>YETİŞKİNLERDE GÖRÜLEBİLECEK  DUYGUSAL TEPKİLER</vt:lpstr>
      <vt:lpstr>YETİŞKİNLERDE GÖRÜLEBİLECEK  BİLİŞSEL TEPKİLER</vt:lpstr>
      <vt:lpstr>YETİŞKİNLERDE  KİŞİLER ARASI İLİŞKİLERE ETKİLERİ</vt:lpstr>
      <vt:lpstr>YETİŞKİNLERDE GÖRÜLEBİLECEK  SOSYAL ETKİLER</vt:lpstr>
      <vt:lpstr>İNANÇ SİSTEMİNDEKİ DEĞİŞİKLİKLER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NE ZAMAN DESTEK ALMALIYIM?</vt:lpstr>
      <vt:lpstr>NE ZAMAN DESTEK ALMALIYIM?</vt:lpstr>
      <vt:lpstr>PowerPoint Sunusu</vt:lpstr>
      <vt:lpstr>PowerPoint Sunusu</vt:lpstr>
      <vt:lpstr>0-5 YAŞ ARASI ÇOCUKLARIN TEPKİLERİ</vt:lpstr>
      <vt:lpstr>6-11 YAŞ ARASI ÇOCUKLARIN TEPKİLERİ</vt:lpstr>
      <vt:lpstr>12-18 YAŞ ARASI ÇOCUKLARIN TEPKİLERİ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ÇOCUKLARIN TOPARLANMA SÜRECİNDE OKULLARIN ÖNEMİ</vt:lpstr>
      <vt:lpstr>PowerPoint Sunusu</vt:lpstr>
      <vt:lpstr>OKULLARDA ÖĞRENCİLERE UYGULANACAK PSİKOEĞİTİM PROGRAMIN GENEL AMAÇLARI-1</vt:lpstr>
      <vt:lpstr>OKULLARDA ÖĞRENCİLERE UYGULANACAK PSİKOEĞİTİM PROGRAMIN GENEL AMAÇLARI-2</vt:lpstr>
      <vt:lpstr>PROGRAMIN UYGULAMA ESASLARI</vt:lpstr>
      <vt:lpstr>ETKİNLİKLER UYGULANIRKEN DİKKAT EDİLECEK HUSUSLAR</vt:lpstr>
      <vt:lpstr>ÖZEL EĞİTİM İHTİYACI OLAN  ÖĞRENCİLER İÇİN EK BİLGİ ve UYARILAR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İLİ SEL/HEYELAN SONRASI PSİKOSOSYAL DESTEK ÇALIŞMALARI KAPSAMINDA</dc:title>
  <dc:creator>sonay daymaz</dc:creator>
  <cp:lastModifiedBy>Yalcin CINAR</cp:lastModifiedBy>
  <cp:revision>300</cp:revision>
  <dcterms:created xsi:type="dcterms:W3CDTF">2020-09-06T06:37:07Z</dcterms:created>
  <dcterms:modified xsi:type="dcterms:W3CDTF">2022-11-23T08:28:10Z</dcterms:modified>
</cp:coreProperties>
</file>